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Lst>
  <p:sldSz cy="5143500" cx="9144000"/>
  <p:notesSz cx="6858000" cy="9144000"/>
  <p:embeddedFontLst>
    <p:embeddedFont>
      <p:font typeface="Roboto"/>
      <p:regular r:id="rId47"/>
      <p:bold r:id="rId48"/>
      <p:italic r:id="rId49"/>
      <p:boldItalic r:id="rId50"/>
    </p:embeddedFont>
    <p:embeddedFont>
      <p:font typeface="Proxima Nova"/>
      <p:regular r:id="rId51"/>
      <p:bold r:id="rId52"/>
      <p:italic r:id="rId53"/>
      <p:boldItalic r:id="rId54"/>
    </p:embeddedFont>
    <p:embeddedFont>
      <p:font typeface="PT Sans Narrow"/>
      <p:regular r:id="rId55"/>
      <p:bold r:id="rId56"/>
    </p:embeddedFont>
    <p:embeddedFont>
      <p:font typeface="Permanent Marker"/>
      <p:regular r:id="rId57"/>
    </p:embeddedFont>
    <p:embeddedFont>
      <p:font typeface="Open Sans"/>
      <p:regular r:id="rId58"/>
      <p:bold r:id="rId59"/>
      <p:italic r:id="rId60"/>
      <p:boldItalic r:id="rId6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Roboto-bold.fntdata"/><Relationship Id="rId47" Type="http://schemas.openxmlformats.org/officeDocument/2006/relationships/font" Target="fonts/Roboto-regular.fntdata"/><Relationship Id="rId49" Type="http://schemas.openxmlformats.org/officeDocument/2006/relationships/font" Target="fonts/Roboto-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1" Type="http://schemas.openxmlformats.org/officeDocument/2006/relationships/font" Target="fonts/OpenSans-boldItalic.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60" Type="http://schemas.openxmlformats.org/officeDocument/2006/relationships/font" Target="fonts/OpenSans-italic.fntdata"/><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ProximaNova-regular.fntdata"/><Relationship Id="rId50" Type="http://schemas.openxmlformats.org/officeDocument/2006/relationships/font" Target="fonts/Roboto-boldItalic.fntdata"/><Relationship Id="rId53" Type="http://schemas.openxmlformats.org/officeDocument/2006/relationships/font" Target="fonts/ProximaNova-italic.fntdata"/><Relationship Id="rId52" Type="http://schemas.openxmlformats.org/officeDocument/2006/relationships/font" Target="fonts/ProximaNova-bold.fntdata"/><Relationship Id="rId11" Type="http://schemas.openxmlformats.org/officeDocument/2006/relationships/slide" Target="slides/slide6.xml"/><Relationship Id="rId55" Type="http://schemas.openxmlformats.org/officeDocument/2006/relationships/font" Target="fonts/PTSansNarrow-regular.fntdata"/><Relationship Id="rId10" Type="http://schemas.openxmlformats.org/officeDocument/2006/relationships/slide" Target="slides/slide5.xml"/><Relationship Id="rId54" Type="http://schemas.openxmlformats.org/officeDocument/2006/relationships/font" Target="fonts/ProximaNova-boldItalic.fntdata"/><Relationship Id="rId13" Type="http://schemas.openxmlformats.org/officeDocument/2006/relationships/slide" Target="slides/slide8.xml"/><Relationship Id="rId57" Type="http://schemas.openxmlformats.org/officeDocument/2006/relationships/font" Target="fonts/PermanentMarker-regular.fntdata"/><Relationship Id="rId12" Type="http://schemas.openxmlformats.org/officeDocument/2006/relationships/slide" Target="slides/slide7.xml"/><Relationship Id="rId56" Type="http://schemas.openxmlformats.org/officeDocument/2006/relationships/font" Target="fonts/PTSansNarrow-bold.fntdata"/><Relationship Id="rId15" Type="http://schemas.openxmlformats.org/officeDocument/2006/relationships/slide" Target="slides/slide10.xml"/><Relationship Id="rId59" Type="http://schemas.openxmlformats.org/officeDocument/2006/relationships/font" Target="fonts/OpenSans-bold.fntdata"/><Relationship Id="rId14" Type="http://schemas.openxmlformats.org/officeDocument/2006/relationships/slide" Target="slides/slide9.xml"/><Relationship Id="rId58" Type="http://schemas.openxmlformats.org/officeDocument/2006/relationships/font" Target="fonts/OpenSans-regular.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 name="Shape 62"/>
        <p:cNvGrpSpPr/>
        <p:nvPr/>
      </p:nvGrpSpPr>
      <p:grpSpPr>
        <a:xfrm>
          <a:off x="0" y="0"/>
          <a:ext cx="0" cy="0"/>
          <a:chOff x="0" y="0"/>
          <a:chExt cx="0" cy="0"/>
        </a:xfrm>
      </p:grpSpPr>
      <p:sp>
        <p:nvSpPr>
          <p:cNvPr id="63" name="Google Shape;63;g7ff8e59cbb_0_1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7ff8e59cbb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 name="Shape 125"/>
        <p:cNvGrpSpPr/>
        <p:nvPr/>
      </p:nvGrpSpPr>
      <p:grpSpPr>
        <a:xfrm>
          <a:off x="0" y="0"/>
          <a:ext cx="0" cy="0"/>
          <a:chOff x="0" y="0"/>
          <a:chExt cx="0" cy="0"/>
        </a:xfrm>
      </p:grpSpPr>
      <p:sp>
        <p:nvSpPr>
          <p:cNvPr id="126" name="Google Shape;126;g7ff8e59cbb_0_6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7ff8e59cbb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1" name="Shape 131"/>
        <p:cNvGrpSpPr/>
        <p:nvPr/>
      </p:nvGrpSpPr>
      <p:grpSpPr>
        <a:xfrm>
          <a:off x="0" y="0"/>
          <a:ext cx="0" cy="0"/>
          <a:chOff x="0" y="0"/>
          <a:chExt cx="0" cy="0"/>
        </a:xfrm>
      </p:grpSpPr>
      <p:sp>
        <p:nvSpPr>
          <p:cNvPr id="132" name="Google Shape;132;g7ff8e59cbb_0_8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7ff8e59cbb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9" name="Shape 139"/>
        <p:cNvGrpSpPr/>
        <p:nvPr/>
      </p:nvGrpSpPr>
      <p:grpSpPr>
        <a:xfrm>
          <a:off x="0" y="0"/>
          <a:ext cx="0" cy="0"/>
          <a:chOff x="0" y="0"/>
          <a:chExt cx="0" cy="0"/>
        </a:xfrm>
      </p:grpSpPr>
      <p:sp>
        <p:nvSpPr>
          <p:cNvPr id="140" name="Google Shape;140;g75457123f7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75457123f7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5" name="Shape 145"/>
        <p:cNvGrpSpPr/>
        <p:nvPr/>
      </p:nvGrpSpPr>
      <p:grpSpPr>
        <a:xfrm>
          <a:off x="0" y="0"/>
          <a:ext cx="0" cy="0"/>
          <a:chOff x="0" y="0"/>
          <a:chExt cx="0" cy="0"/>
        </a:xfrm>
      </p:grpSpPr>
      <p:sp>
        <p:nvSpPr>
          <p:cNvPr id="146" name="Google Shape;146;g806828c7b8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806828c7b8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5" name="Shape 155"/>
        <p:cNvGrpSpPr/>
        <p:nvPr/>
      </p:nvGrpSpPr>
      <p:grpSpPr>
        <a:xfrm>
          <a:off x="0" y="0"/>
          <a:ext cx="0" cy="0"/>
          <a:chOff x="0" y="0"/>
          <a:chExt cx="0" cy="0"/>
        </a:xfrm>
      </p:grpSpPr>
      <p:sp>
        <p:nvSpPr>
          <p:cNvPr id="156" name="Google Shape;156;g806828c7b8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806828c7b8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1" name="Shape 161"/>
        <p:cNvGrpSpPr/>
        <p:nvPr/>
      </p:nvGrpSpPr>
      <p:grpSpPr>
        <a:xfrm>
          <a:off x="0" y="0"/>
          <a:ext cx="0" cy="0"/>
          <a:chOff x="0" y="0"/>
          <a:chExt cx="0" cy="0"/>
        </a:xfrm>
      </p:grpSpPr>
      <p:sp>
        <p:nvSpPr>
          <p:cNvPr id="162" name="Google Shape;162;g806828c7b8_0_2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806828c7b8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8" name="Shape 168"/>
        <p:cNvGrpSpPr/>
        <p:nvPr/>
      </p:nvGrpSpPr>
      <p:grpSpPr>
        <a:xfrm>
          <a:off x="0" y="0"/>
          <a:ext cx="0" cy="0"/>
          <a:chOff x="0" y="0"/>
          <a:chExt cx="0" cy="0"/>
        </a:xfrm>
      </p:grpSpPr>
      <p:sp>
        <p:nvSpPr>
          <p:cNvPr id="169" name="Google Shape;169;g806828c7b8_0_4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806828c7b8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5" name="Shape 175"/>
        <p:cNvGrpSpPr/>
        <p:nvPr/>
      </p:nvGrpSpPr>
      <p:grpSpPr>
        <a:xfrm>
          <a:off x="0" y="0"/>
          <a:ext cx="0" cy="0"/>
          <a:chOff x="0" y="0"/>
          <a:chExt cx="0" cy="0"/>
        </a:xfrm>
      </p:grpSpPr>
      <p:sp>
        <p:nvSpPr>
          <p:cNvPr id="176" name="Google Shape;176;g806828c7b8_0_4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806828c7b8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2" name="Shape 182"/>
        <p:cNvGrpSpPr/>
        <p:nvPr/>
      </p:nvGrpSpPr>
      <p:grpSpPr>
        <a:xfrm>
          <a:off x="0" y="0"/>
          <a:ext cx="0" cy="0"/>
          <a:chOff x="0" y="0"/>
          <a:chExt cx="0" cy="0"/>
        </a:xfrm>
      </p:grpSpPr>
      <p:sp>
        <p:nvSpPr>
          <p:cNvPr id="183" name="Google Shape;183;g806828c7b8_0_5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806828c7b8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8" name="Shape 188"/>
        <p:cNvGrpSpPr/>
        <p:nvPr/>
      </p:nvGrpSpPr>
      <p:grpSpPr>
        <a:xfrm>
          <a:off x="0" y="0"/>
          <a:ext cx="0" cy="0"/>
          <a:chOff x="0" y="0"/>
          <a:chExt cx="0" cy="0"/>
        </a:xfrm>
      </p:grpSpPr>
      <p:sp>
        <p:nvSpPr>
          <p:cNvPr id="189" name="Google Shape;189;g806828c7b8_0_8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806828c7b8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 name="Shape 69"/>
        <p:cNvGrpSpPr/>
        <p:nvPr/>
      </p:nvGrpSpPr>
      <p:grpSpPr>
        <a:xfrm>
          <a:off x="0" y="0"/>
          <a:ext cx="0" cy="0"/>
          <a:chOff x="0" y="0"/>
          <a:chExt cx="0" cy="0"/>
        </a:xfrm>
      </p:grpSpPr>
      <p:sp>
        <p:nvSpPr>
          <p:cNvPr id="70" name="Google Shape;70;gc6f73a04f_0_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c6f73a04f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4" name="Shape 194"/>
        <p:cNvGrpSpPr/>
        <p:nvPr/>
      </p:nvGrpSpPr>
      <p:grpSpPr>
        <a:xfrm>
          <a:off x="0" y="0"/>
          <a:ext cx="0" cy="0"/>
          <a:chOff x="0" y="0"/>
          <a:chExt cx="0" cy="0"/>
        </a:xfrm>
      </p:grpSpPr>
      <p:sp>
        <p:nvSpPr>
          <p:cNvPr id="195" name="Google Shape;195;g806828c7b8_0_7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806828c7b8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1" name="Shape 201"/>
        <p:cNvGrpSpPr/>
        <p:nvPr/>
      </p:nvGrpSpPr>
      <p:grpSpPr>
        <a:xfrm>
          <a:off x="0" y="0"/>
          <a:ext cx="0" cy="0"/>
          <a:chOff x="0" y="0"/>
          <a:chExt cx="0" cy="0"/>
        </a:xfrm>
      </p:grpSpPr>
      <p:sp>
        <p:nvSpPr>
          <p:cNvPr id="202" name="Google Shape;202;g806828c7b8_0_8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806828c7b8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7" name="Shape 207"/>
        <p:cNvGrpSpPr/>
        <p:nvPr/>
      </p:nvGrpSpPr>
      <p:grpSpPr>
        <a:xfrm>
          <a:off x="0" y="0"/>
          <a:ext cx="0" cy="0"/>
          <a:chOff x="0" y="0"/>
          <a:chExt cx="0" cy="0"/>
        </a:xfrm>
      </p:grpSpPr>
      <p:sp>
        <p:nvSpPr>
          <p:cNvPr id="208" name="Google Shape;208;g806828c7b8_0_12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806828c7b8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4" name="Shape 214"/>
        <p:cNvGrpSpPr/>
        <p:nvPr/>
      </p:nvGrpSpPr>
      <p:grpSpPr>
        <a:xfrm>
          <a:off x="0" y="0"/>
          <a:ext cx="0" cy="0"/>
          <a:chOff x="0" y="0"/>
          <a:chExt cx="0" cy="0"/>
        </a:xfrm>
      </p:grpSpPr>
      <p:sp>
        <p:nvSpPr>
          <p:cNvPr id="215" name="Google Shape;215;g806828c7b8_0_12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806828c7b8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1" name="Shape 221"/>
        <p:cNvGrpSpPr/>
        <p:nvPr/>
      </p:nvGrpSpPr>
      <p:grpSpPr>
        <a:xfrm>
          <a:off x="0" y="0"/>
          <a:ext cx="0" cy="0"/>
          <a:chOff x="0" y="0"/>
          <a:chExt cx="0" cy="0"/>
        </a:xfrm>
      </p:grpSpPr>
      <p:sp>
        <p:nvSpPr>
          <p:cNvPr id="222" name="Google Shape;222;g806828c7b8_0_13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806828c7b8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7" name="Shape 227"/>
        <p:cNvGrpSpPr/>
        <p:nvPr/>
      </p:nvGrpSpPr>
      <p:grpSpPr>
        <a:xfrm>
          <a:off x="0" y="0"/>
          <a:ext cx="0" cy="0"/>
          <a:chOff x="0" y="0"/>
          <a:chExt cx="0" cy="0"/>
        </a:xfrm>
      </p:grpSpPr>
      <p:sp>
        <p:nvSpPr>
          <p:cNvPr id="228" name="Google Shape;228;g85a568b110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85a568b11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4" name="Shape 234"/>
        <p:cNvGrpSpPr/>
        <p:nvPr/>
      </p:nvGrpSpPr>
      <p:grpSpPr>
        <a:xfrm>
          <a:off x="0" y="0"/>
          <a:ext cx="0" cy="0"/>
          <a:chOff x="0" y="0"/>
          <a:chExt cx="0" cy="0"/>
        </a:xfrm>
      </p:grpSpPr>
      <p:sp>
        <p:nvSpPr>
          <p:cNvPr id="235" name="Google Shape;235;g85a568b110_0_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85a568b110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0" name="Shape 240"/>
        <p:cNvGrpSpPr/>
        <p:nvPr/>
      </p:nvGrpSpPr>
      <p:grpSpPr>
        <a:xfrm>
          <a:off x="0" y="0"/>
          <a:ext cx="0" cy="0"/>
          <a:chOff x="0" y="0"/>
          <a:chExt cx="0" cy="0"/>
        </a:xfrm>
      </p:grpSpPr>
      <p:sp>
        <p:nvSpPr>
          <p:cNvPr id="241" name="Google Shape;241;g85a568b110_0_1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85a568b110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6" name="Shape 246"/>
        <p:cNvGrpSpPr/>
        <p:nvPr/>
      </p:nvGrpSpPr>
      <p:grpSpPr>
        <a:xfrm>
          <a:off x="0" y="0"/>
          <a:ext cx="0" cy="0"/>
          <a:chOff x="0" y="0"/>
          <a:chExt cx="0" cy="0"/>
        </a:xfrm>
      </p:grpSpPr>
      <p:sp>
        <p:nvSpPr>
          <p:cNvPr id="247" name="Google Shape;247;g85a568b110_0_4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85a568b110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5" name="Shape 255"/>
        <p:cNvGrpSpPr/>
        <p:nvPr/>
      </p:nvGrpSpPr>
      <p:grpSpPr>
        <a:xfrm>
          <a:off x="0" y="0"/>
          <a:ext cx="0" cy="0"/>
          <a:chOff x="0" y="0"/>
          <a:chExt cx="0" cy="0"/>
        </a:xfrm>
      </p:grpSpPr>
      <p:sp>
        <p:nvSpPr>
          <p:cNvPr id="256" name="Google Shape;256;g85a568b110_0_6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85a568b110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 name="Shape 74"/>
        <p:cNvGrpSpPr/>
        <p:nvPr/>
      </p:nvGrpSpPr>
      <p:grpSpPr>
        <a:xfrm>
          <a:off x="0" y="0"/>
          <a:ext cx="0" cy="0"/>
          <a:chOff x="0" y="0"/>
          <a:chExt cx="0" cy="0"/>
        </a:xfrm>
      </p:grpSpPr>
      <p:sp>
        <p:nvSpPr>
          <p:cNvPr id="75" name="Google Shape;75;g727af23619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727af23619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3" name="Shape 263"/>
        <p:cNvGrpSpPr/>
        <p:nvPr/>
      </p:nvGrpSpPr>
      <p:grpSpPr>
        <a:xfrm>
          <a:off x="0" y="0"/>
          <a:ext cx="0" cy="0"/>
          <a:chOff x="0" y="0"/>
          <a:chExt cx="0" cy="0"/>
        </a:xfrm>
      </p:grpSpPr>
      <p:sp>
        <p:nvSpPr>
          <p:cNvPr id="264" name="Google Shape;264;g85a568b110_0_2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85a568b110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0" name="Shape 270"/>
        <p:cNvGrpSpPr/>
        <p:nvPr/>
      </p:nvGrpSpPr>
      <p:grpSpPr>
        <a:xfrm>
          <a:off x="0" y="0"/>
          <a:ext cx="0" cy="0"/>
          <a:chOff x="0" y="0"/>
          <a:chExt cx="0" cy="0"/>
        </a:xfrm>
      </p:grpSpPr>
      <p:sp>
        <p:nvSpPr>
          <p:cNvPr id="271" name="Google Shape;271;g85a568b110_0_3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85a568b110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400">
                <a:latin typeface="Georgia"/>
                <a:ea typeface="Georgia"/>
                <a:cs typeface="Georgia"/>
                <a:sym typeface="Georgia"/>
              </a:rPr>
              <a:t>The components of the Control Plane hold and control the state of the cluster, but they don’t run your applications. This is done by the (worker) nodes.</a:t>
            </a:r>
            <a:endParaRPr sz="1400">
              <a:latin typeface="Georgia"/>
              <a:ea typeface="Georgia"/>
              <a:cs typeface="Georgia"/>
              <a:sym typeface="Georgia"/>
            </a:endParaRPr>
          </a:p>
          <a:p>
            <a:pPr indent="0" lvl="0" marL="0" rtl="0" algn="l">
              <a:lnSpc>
                <a:spcPct val="115000"/>
              </a:lnSpc>
              <a:spcBef>
                <a:spcPts val="0"/>
              </a:spcBef>
              <a:spcAft>
                <a:spcPts val="0"/>
              </a:spcAft>
              <a:buNone/>
            </a:pPr>
            <a:r>
              <a:t/>
            </a:r>
            <a:endParaRPr sz="1400">
              <a:latin typeface="Georgia"/>
              <a:ea typeface="Georgia"/>
              <a:cs typeface="Georgia"/>
              <a:sym typeface="Georgia"/>
            </a:endParaRPr>
          </a:p>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7" name="Shape 277"/>
        <p:cNvGrpSpPr/>
        <p:nvPr/>
      </p:nvGrpSpPr>
      <p:grpSpPr>
        <a:xfrm>
          <a:off x="0" y="0"/>
          <a:ext cx="0" cy="0"/>
          <a:chOff x="0" y="0"/>
          <a:chExt cx="0" cy="0"/>
        </a:xfrm>
      </p:grpSpPr>
      <p:sp>
        <p:nvSpPr>
          <p:cNvPr id="278" name="Google Shape;278;g85a568b110_0_8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85a568b110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rgbClr val="6AA84F"/>
                </a:solidFill>
                <a:latin typeface="Georgia"/>
                <a:ea typeface="Georgia"/>
                <a:cs typeface="Georgia"/>
                <a:sym typeface="Georgia"/>
              </a:rPr>
              <a:t>Each node runs the below  components:</a:t>
            </a:r>
            <a:endParaRPr sz="1200">
              <a:solidFill>
                <a:srgbClr val="6AA84F"/>
              </a:solidFill>
              <a:latin typeface="Georgia"/>
              <a:ea typeface="Georgia"/>
              <a:cs typeface="Georgia"/>
              <a:sym typeface="Georgia"/>
            </a:endParaRPr>
          </a:p>
          <a:p>
            <a:pPr indent="0" lvl="0" marL="0" rtl="0" algn="l">
              <a:lnSpc>
                <a:spcPct val="115000"/>
              </a:lnSpc>
              <a:spcBef>
                <a:spcPts val="0"/>
              </a:spcBef>
              <a:spcAft>
                <a:spcPts val="0"/>
              </a:spcAft>
              <a:buNone/>
            </a:pPr>
            <a:r>
              <a:rPr lang="en" sz="1200">
                <a:solidFill>
                  <a:srgbClr val="6AA84F"/>
                </a:solidFill>
                <a:latin typeface="Georgia"/>
                <a:ea typeface="Georgia"/>
                <a:cs typeface="Georgia"/>
                <a:sym typeface="Georgia"/>
              </a:rPr>
              <a:t>•   The Kubelet, an agent that talks to the API server and manages the applications running on its node. It reports the status of these applications and the node via the API.</a:t>
            </a:r>
            <a:endParaRPr sz="1200">
              <a:solidFill>
                <a:srgbClr val="6AA84F"/>
              </a:solidFill>
              <a:latin typeface="Georgia"/>
              <a:ea typeface="Georgia"/>
              <a:cs typeface="Georgia"/>
              <a:sym typeface="Georgia"/>
            </a:endParaRPr>
          </a:p>
          <a:p>
            <a:pPr indent="0" lvl="0" marL="0" rtl="0" algn="l">
              <a:lnSpc>
                <a:spcPct val="115000"/>
              </a:lnSpc>
              <a:spcBef>
                <a:spcPts val="0"/>
              </a:spcBef>
              <a:spcAft>
                <a:spcPts val="0"/>
              </a:spcAft>
              <a:buNone/>
            </a:pPr>
            <a:r>
              <a:rPr lang="en" sz="1200">
                <a:solidFill>
                  <a:srgbClr val="6AA84F"/>
                </a:solidFill>
                <a:latin typeface="Georgia"/>
                <a:ea typeface="Georgia"/>
                <a:cs typeface="Georgia"/>
                <a:sym typeface="Georgia"/>
              </a:rPr>
              <a:t>•    The Container Runt</a:t>
            </a:r>
            <a:r>
              <a:rPr lang="en" sz="1200">
                <a:solidFill>
                  <a:srgbClr val="6AA84F"/>
                </a:solidFill>
                <a:latin typeface="Georgia"/>
                <a:ea typeface="Georgia"/>
                <a:cs typeface="Georgia"/>
                <a:sym typeface="Georgia"/>
              </a:rPr>
              <a:t>i</a:t>
            </a:r>
            <a:r>
              <a:rPr lang="en" sz="1200">
                <a:solidFill>
                  <a:srgbClr val="6AA84F"/>
                </a:solidFill>
                <a:latin typeface="Georgia"/>
                <a:ea typeface="Georgia"/>
                <a:cs typeface="Georgia"/>
                <a:sym typeface="Georgia"/>
              </a:rPr>
              <a:t>me, which can be Docker or any other runtime compatible with Kubernetes. It runs your applications in containers as instructed by the Kubelet.</a:t>
            </a:r>
            <a:endParaRPr sz="1200">
              <a:solidFill>
                <a:srgbClr val="6AA84F"/>
              </a:solidFill>
              <a:latin typeface="Georgia"/>
              <a:ea typeface="Georgia"/>
              <a:cs typeface="Georgia"/>
              <a:sym typeface="Georgia"/>
            </a:endParaRPr>
          </a:p>
          <a:p>
            <a:pPr indent="0" lvl="0" marL="0" rtl="0" algn="l">
              <a:lnSpc>
                <a:spcPct val="115000"/>
              </a:lnSpc>
              <a:spcBef>
                <a:spcPts val="0"/>
              </a:spcBef>
              <a:spcAft>
                <a:spcPts val="0"/>
              </a:spcAft>
              <a:buNone/>
            </a:pPr>
            <a:r>
              <a:rPr lang="en" sz="1200">
                <a:solidFill>
                  <a:srgbClr val="6AA84F"/>
                </a:solidFill>
                <a:latin typeface="Georgia"/>
                <a:ea typeface="Georgia"/>
                <a:cs typeface="Georgia"/>
                <a:sym typeface="Georgia"/>
              </a:rPr>
              <a:t>•    The Kubernetes Service Proxy (Kube Proxy) load-balances network traffic between applications. Its name suggests that this traffic flows through it, but that’s no longer the case.</a:t>
            </a:r>
            <a:endParaRPr sz="1400">
              <a:solidFill>
                <a:srgbClr val="6AA84F"/>
              </a:solidFill>
              <a:latin typeface="Georgia"/>
              <a:ea typeface="Georgia"/>
              <a:cs typeface="Georgia"/>
              <a:sym typeface="Georgia"/>
            </a:endParaRPr>
          </a:p>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4" name="Shape 284"/>
        <p:cNvGrpSpPr/>
        <p:nvPr/>
      </p:nvGrpSpPr>
      <p:grpSpPr>
        <a:xfrm>
          <a:off x="0" y="0"/>
          <a:ext cx="0" cy="0"/>
          <a:chOff x="0" y="0"/>
          <a:chExt cx="0" cy="0"/>
        </a:xfrm>
      </p:grpSpPr>
      <p:sp>
        <p:nvSpPr>
          <p:cNvPr id="285" name="Google Shape;285;g85a568b110_0_12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85a568b110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1" name="Shape 291"/>
        <p:cNvGrpSpPr/>
        <p:nvPr/>
      </p:nvGrpSpPr>
      <p:grpSpPr>
        <a:xfrm>
          <a:off x="0" y="0"/>
          <a:ext cx="0" cy="0"/>
          <a:chOff x="0" y="0"/>
          <a:chExt cx="0" cy="0"/>
        </a:xfrm>
      </p:grpSpPr>
      <p:sp>
        <p:nvSpPr>
          <p:cNvPr id="292" name="Google Shape;292;g85a568b110_0_13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85a568b110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8" name="Shape 298"/>
        <p:cNvGrpSpPr/>
        <p:nvPr/>
      </p:nvGrpSpPr>
      <p:grpSpPr>
        <a:xfrm>
          <a:off x="0" y="0"/>
          <a:ext cx="0" cy="0"/>
          <a:chOff x="0" y="0"/>
          <a:chExt cx="0" cy="0"/>
        </a:xfrm>
      </p:grpSpPr>
      <p:sp>
        <p:nvSpPr>
          <p:cNvPr id="299" name="Google Shape;299;g85a568b110_0_14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85a568b110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5" name="Shape 305"/>
        <p:cNvGrpSpPr/>
        <p:nvPr/>
      </p:nvGrpSpPr>
      <p:grpSpPr>
        <a:xfrm>
          <a:off x="0" y="0"/>
          <a:ext cx="0" cy="0"/>
          <a:chOff x="0" y="0"/>
          <a:chExt cx="0" cy="0"/>
        </a:xfrm>
      </p:grpSpPr>
      <p:sp>
        <p:nvSpPr>
          <p:cNvPr id="306" name="Google Shape;306;g85a568b110_0_15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85a568b110_0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2" name="Shape 312"/>
        <p:cNvGrpSpPr/>
        <p:nvPr/>
      </p:nvGrpSpPr>
      <p:grpSpPr>
        <a:xfrm>
          <a:off x="0" y="0"/>
          <a:ext cx="0" cy="0"/>
          <a:chOff x="0" y="0"/>
          <a:chExt cx="0" cy="0"/>
        </a:xfrm>
      </p:grpSpPr>
      <p:sp>
        <p:nvSpPr>
          <p:cNvPr id="313" name="Google Shape;313;g85a568b110_0_16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85a568b110_0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9" name="Shape 319"/>
        <p:cNvGrpSpPr/>
        <p:nvPr/>
      </p:nvGrpSpPr>
      <p:grpSpPr>
        <a:xfrm>
          <a:off x="0" y="0"/>
          <a:ext cx="0" cy="0"/>
          <a:chOff x="0" y="0"/>
          <a:chExt cx="0" cy="0"/>
        </a:xfrm>
      </p:grpSpPr>
      <p:sp>
        <p:nvSpPr>
          <p:cNvPr id="320" name="Google Shape;320;g85a568b110_0_17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85a568b110_0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9" name="Shape 329"/>
        <p:cNvGrpSpPr/>
        <p:nvPr/>
      </p:nvGrpSpPr>
      <p:grpSpPr>
        <a:xfrm>
          <a:off x="0" y="0"/>
          <a:ext cx="0" cy="0"/>
          <a:chOff x="0" y="0"/>
          <a:chExt cx="0" cy="0"/>
        </a:xfrm>
      </p:grpSpPr>
      <p:sp>
        <p:nvSpPr>
          <p:cNvPr id="330" name="Google Shape;330;g85a568b110_0_20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85a568b110_0_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 name="Shape 80"/>
        <p:cNvGrpSpPr/>
        <p:nvPr/>
      </p:nvGrpSpPr>
      <p:grpSpPr>
        <a:xfrm>
          <a:off x="0" y="0"/>
          <a:ext cx="0" cy="0"/>
          <a:chOff x="0" y="0"/>
          <a:chExt cx="0" cy="0"/>
        </a:xfrm>
      </p:grpSpPr>
      <p:sp>
        <p:nvSpPr>
          <p:cNvPr id="81" name="Google Shape;81;gc6f73a04f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c6f73a04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6" name="Shape 336"/>
        <p:cNvGrpSpPr/>
        <p:nvPr/>
      </p:nvGrpSpPr>
      <p:grpSpPr>
        <a:xfrm>
          <a:off x="0" y="0"/>
          <a:ext cx="0" cy="0"/>
          <a:chOff x="0" y="0"/>
          <a:chExt cx="0" cy="0"/>
        </a:xfrm>
      </p:grpSpPr>
      <p:sp>
        <p:nvSpPr>
          <p:cNvPr id="337" name="Google Shape;337;g85a568b110_0_9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85a568b110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400">
                <a:solidFill>
                  <a:schemeClr val="accent2"/>
                </a:solidFill>
                <a:latin typeface="Proxima Nova"/>
                <a:ea typeface="Proxima Nova"/>
                <a:cs typeface="Proxima Nova"/>
                <a:sym typeface="Proxima Nova"/>
              </a:rPr>
              <a:t>These actions take place when you deploy the application:</a:t>
            </a:r>
            <a:endParaRPr sz="1400">
              <a:solidFill>
                <a:schemeClr val="accent2"/>
              </a:solidFill>
              <a:latin typeface="Proxima Nova"/>
              <a:ea typeface="Proxima Nova"/>
              <a:cs typeface="Proxima Nova"/>
              <a:sym typeface="Proxima Nova"/>
            </a:endParaRPr>
          </a:p>
          <a:p>
            <a:pPr indent="0" lvl="0" marL="0" rtl="0" algn="l">
              <a:lnSpc>
                <a:spcPct val="115000"/>
              </a:lnSpc>
              <a:spcBef>
                <a:spcPts val="0"/>
              </a:spcBef>
              <a:spcAft>
                <a:spcPts val="0"/>
              </a:spcAft>
              <a:buNone/>
            </a:pPr>
            <a:r>
              <a:t/>
            </a:r>
            <a:endParaRPr sz="1400">
              <a:solidFill>
                <a:schemeClr val="accent2"/>
              </a:solidFill>
              <a:latin typeface="Proxima Nova"/>
              <a:ea typeface="Proxima Nova"/>
              <a:cs typeface="Proxima Nova"/>
              <a:sym typeface="Proxima Nova"/>
            </a:endParaRPr>
          </a:p>
          <a:p>
            <a:pPr indent="0" lvl="0" marL="0" rtl="0" algn="l">
              <a:lnSpc>
                <a:spcPct val="115000"/>
              </a:lnSpc>
              <a:spcBef>
                <a:spcPts val="0"/>
              </a:spcBef>
              <a:spcAft>
                <a:spcPts val="0"/>
              </a:spcAft>
              <a:buNone/>
            </a:pPr>
            <a:r>
              <a:rPr lang="en" sz="1400">
                <a:solidFill>
                  <a:schemeClr val="accent2"/>
                </a:solidFill>
                <a:latin typeface="Proxima Nova"/>
                <a:ea typeface="Proxima Nova"/>
                <a:cs typeface="Proxima Nova"/>
                <a:sym typeface="Proxima Nova"/>
              </a:rPr>
              <a:t>1. You submit the application manifest to the Kubernetes API. The API Server writes the objects defined in the manifest to etcd.</a:t>
            </a:r>
            <a:endParaRPr sz="1400">
              <a:solidFill>
                <a:schemeClr val="accent2"/>
              </a:solidFill>
              <a:latin typeface="Proxima Nova"/>
              <a:ea typeface="Proxima Nova"/>
              <a:cs typeface="Proxima Nova"/>
              <a:sym typeface="Proxima Nova"/>
            </a:endParaRPr>
          </a:p>
          <a:p>
            <a:pPr indent="0" lvl="0" marL="0" rtl="0" algn="l">
              <a:lnSpc>
                <a:spcPct val="115000"/>
              </a:lnSpc>
              <a:spcBef>
                <a:spcPts val="0"/>
              </a:spcBef>
              <a:spcAft>
                <a:spcPts val="0"/>
              </a:spcAft>
              <a:buNone/>
            </a:pPr>
            <a:r>
              <a:rPr lang="en" sz="1400">
                <a:solidFill>
                  <a:schemeClr val="accent2"/>
                </a:solidFill>
                <a:latin typeface="Proxima Nova"/>
                <a:ea typeface="Proxima Nova"/>
                <a:cs typeface="Proxima Nova"/>
                <a:sym typeface="Proxima Nova"/>
              </a:rPr>
              <a:t>2. A controller notices the newly created objects and creates new objects - one for each application instance.</a:t>
            </a:r>
            <a:endParaRPr sz="1400">
              <a:solidFill>
                <a:schemeClr val="accent2"/>
              </a:solidFill>
              <a:latin typeface="Proxima Nova"/>
              <a:ea typeface="Proxima Nova"/>
              <a:cs typeface="Proxima Nova"/>
              <a:sym typeface="Proxima Nova"/>
            </a:endParaRPr>
          </a:p>
          <a:p>
            <a:pPr indent="0" lvl="0" marL="0" rtl="0" algn="l">
              <a:lnSpc>
                <a:spcPct val="115000"/>
              </a:lnSpc>
              <a:spcBef>
                <a:spcPts val="0"/>
              </a:spcBef>
              <a:spcAft>
                <a:spcPts val="0"/>
              </a:spcAft>
              <a:buNone/>
            </a:pPr>
            <a:r>
              <a:rPr lang="en" sz="1400">
                <a:solidFill>
                  <a:schemeClr val="accent2"/>
                </a:solidFill>
                <a:latin typeface="Proxima Nova"/>
                <a:ea typeface="Proxima Nova"/>
                <a:cs typeface="Proxima Nova"/>
                <a:sym typeface="Proxima Nova"/>
              </a:rPr>
              <a:t>3. The Scheduler assigns a node to each instance.</a:t>
            </a:r>
            <a:endParaRPr sz="1400">
              <a:solidFill>
                <a:schemeClr val="accent2"/>
              </a:solidFill>
              <a:latin typeface="Proxima Nova"/>
              <a:ea typeface="Proxima Nova"/>
              <a:cs typeface="Proxima Nova"/>
              <a:sym typeface="Proxima Nova"/>
            </a:endParaRPr>
          </a:p>
          <a:p>
            <a:pPr indent="0" lvl="0" marL="0" rtl="0" algn="l">
              <a:lnSpc>
                <a:spcPct val="115000"/>
              </a:lnSpc>
              <a:spcBef>
                <a:spcPts val="0"/>
              </a:spcBef>
              <a:spcAft>
                <a:spcPts val="0"/>
              </a:spcAft>
              <a:buNone/>
            </a:pPr>
            <a:r>
              <a:rPr lang="en" sz="1400">
                <a:solidFill>
                  <a:schemeClr val="accent2"/>
                </a:solidFill>
                <a:latin typeface="Proxima Nova"/>
                <a:ea typeface="Proxima Nova"/>
                <a:cs typeface="Proxima Nova"/>
                <a:sym typeface="Proxima Nova"/>
              </a:rPr>
              <a:t>4. The Kubelet notices that an instance is assigned to the Kubelet’s node. It runs the application instance via the Container Runtime.</a:t>
            </a:r>
            <a:endParaRPr sz="1400">
              <a:solidFill>
                <a:schemeClr val="accent2"/>
              </a:solidFill>
              <a:latin typeface="Proxima Nova"/>
              <a:ea typeface="Proxima Nova"/>
              <a:cs typeface="Proxima Nova"/>
              <a:sym typeface="Proxima Nova"/>
            </a:endParaRPr>
          </a:p>
          <a:p>
            <a:pPr indent="0" lvl="0" marL="0" rtl="0" algn="l">
              <a:lnSpc>
                <a:spcPct val="115000"/>
              </a:lnSpc>
              <a:spcBef>
                <a:spcPts val="0"/>
              </a:spcBef>
              <a:spcAft>
                <a:spcPts val="0"/>
              </a:spcAft>
              <a:buNone/>
            </a:pPr>
            <a:r>
              <a:rPr lang="en" sz="1400">
                <a:solidFill>
                  <a:schemeClr val="accent2"/>
                </a:solidFill>
                <a:latin typeface="Proxima Nova"/>
                <a:ea typeface="Proxima Nova"/>
                <a:cs typeface="Proxima Nova"/>
                <a:sym typeface="Proxima Nova"/>
              </a:rPr>
              <a:t>5. The Kube Proxy notices that the application instances are ready to accept connections from clients and configures a load balancer for them.</a:t>
            </a:r>
            <a:endParaRPr sz="1400">
              <a:solidFill>
                <a:schemeClr val="accent2"/>
              </a:solidFill>
              <a:latin typeface="Proxima Nova"/>
              <a:ea typeface="Proxima Nova"/>
              <a:cs typeface="Proxima Nova"/>
              <a:sym typeface="Proxima Nova"/>
            </a:endParaRPr>
          </a:p>
          <a:p>
            <a:pPr indent="0" lvl="0" marL="0" rtl="0" algn="l">
              <a:lnSpc>
                <a:spcPct val="115000"/>
              </a:lnSpc>
              <a:spcBef>
                <a:spcPts val="0"/>
              </a:spcBef>
              <a:spcAft>
                <a:spcPts val="0"/>
              </a:spcAft>
              <a:buNone/>
            </a:pPr>
            <a:r>
              <a:rPr lang="en" sz="1400">
                <a:solidFill>
                  <a:schemeClr val="accent2"/>
                </a:solidFill>
                <a:latin typeface="Proxima Nova"/>
                <a:ea typeface="Proxima Nova"/>
                <a:cs typeface="Proxima Nova"/>
                <a:sym typeface="Proxima Nova"/>
              </a:rPr>
              <a:t>6. The Kubelets and the Controllers monitor the system and keep the applications running.</a:t>
            </a:r>
            <a:endParaRPr sz="1200">
              <a:solidFill>
                <a:schemeClr val="accent2"/>
              </a:solidFill>
              <a:latin typeface="Georgia"/>
              <a:ea typeface="Georgia"/>
              <a:cs typeface="Georgia"/>
              <a:sym typeface="Georgia"/>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3" name="Shape 343"/>
        <p:cNvGrpSpPr/>
        <p:nvPr/>
      </p:nvGrpSpPr>
      <p:grpSpPr>
        <a:xfrm>
          <a:off x="0" y="0"/>
          <a:ext cx="0" cy="0"/>
          <a:chOff x="0" y="0"/>
          <a:chExt cx="0" cy="0"/>
        </a:xfrm>
      </p:grpSpPr>
      <p:sp>
        <p:nvSpPr>
          <p:cNvPr id="344" name="Google Shape;344;g85a568b110_0_21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85a568b110_0_2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 name="Shape 86"/>
        <p:cNvGrpSpPr/>
        <p:nvPr/>
      </p:nvGrpSpPr>
      <p:grpSpPr>
        <a:xfrm>
          <a:off x="0" y="0"/>
          <a:ext cx="0" cy="0"/>
          <a:chOff x="0" y="0"/>
          <a:chExt cx="0" cy="0"/>
        </a:xfrm>
      </p:grpSpPr>
      <p:sp>
        <p:nvSpPr>
          <p:cNvPr id="87" name="Google Shape;87;g7ff8e59cbb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7ff8e59cb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 name="Shape 93"/>
        <p:cNvGrpSpPr/>
        <p:nvPr/>
      </p:nvGrpSpPr>
      <p:grpSpPr>
        <a:xfrm>
          <a:off x="0" y="0"/>
          <a:ext cx="0" cy="0"/>
          <a:chOff x="0" y="0"/>
          <a:chExt cx="0" cy="0"/>
        </a:xfrm>
      </p:grpSpPr>
      <p:sp>
        <p:nvSpPr>
          <p:cNvPr id="94" name="Google Shape;94;g7ff8e59cbb_0_2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7ff8e59cbb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 name="Shape 106"/>
        <p:cNvGrpSpPr/>
        <p:nvPr/>
      </p:nvGrpSpPr>
      <p:grpSpPr>
        <a:xfrm>
          <a:off x="0" y="0"/>
          <a:ext cx="0" cy="0"/>
          <a:chOff x="0" y="0"/>
          <a:chExt cx="0" cy="0"/>
        </a:xfrm>
      </p:grpSpPr>
      <p:sp>
        <p:nvSpPr>
          <p:cNvPr id="107" name="Google Shape;107;g7ff8e59cbb_0_4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7ff8e59cbb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 name="Shape 114"/>
        <p:cNvGrpSpPr/>
        <p:nvPr/>
      </p:nvGrpSpPr>
      <p:grpSpPr>
        <a:xfrm>
          <a:off x="0" y="0"/>
          <a:ext cx="0" cy="0"/>
          <a:chOff x="0" y="0"/>
          <a:chExt cx="0" cy="0"/>
        </a:xfrm>
      </p:grpSpPr>
      <p:sp>
        <p:nvSpPr>
          <p:cNvPr id="115" name="Google Shape;115;g7ff8e59cbb_0_5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7ff8e59cbb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 name="Shape 120"/>
        <p:cNvGrpSpPr/>
        <p:nvPr/>
      </p:nvGrpSpPr>
      <p:grpSpPr>
        <a:xfrm>
          <a:off x="0" y="0"/>
          <a:ext cx="0" cy="0"/>
          <a:chOff x="0" y="0"/>
          <a:chExt cx="0" cy="0"/>
        </a:xfrm>
      </p:grpSpPr>
      <p:sp>
        <p:nvSpPr>
          <p:cNvPr id="121" name="Google Shape;121;g7ff8e59cbb_0_7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7ff8e59cbb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cxnSp>
        <p:nvCxnSpPr>
          <p:cNvPr id="10" name="Google Shape;10;p2"/>
          <p:cNvCxnSpPr/>
          <p:nvPr/>
        </p:nvCxnSpPr>
        <p:spPr>
          <a:xfrm>
            <a:off x="7007735" y="3176888"/>
            <a:ext cx="562200" cy="0"/>
          </a:xfrm>
          <a:prstGeom prst="straightConnector1">
            <a:avLst/>
          </a:prstGeom>
          <a:noFill/>
          <a:ln cap="flat" cmpd="sng" w="76200">
            <a:solidFill>
              <a:schemeClr val="lt2"/>
            </a:solidFill>
            <a:prstDash val="solid"/>
            <a:round/>
            <a:headEnd len="sm" w="sm" type="none"/>
            <a:tailEnd len="sm" w="sm" type="none"/>
          </a:ln>
        </p:spPr>
      </p:cxnSp>
      <p:cxnSp>
        <p:nvCxnSpPr>
          <p:cNvPr id="11" name="Google Shape;11;p2"/>
          <p:cNvCxnSpPr/>
          <p:nvPr/>
        </p:nvCxnSpPr>
        <p:spPr>
          <a:xfrm>
            <a:off x="1575035" y="3158252"/>
            <a:ext cx="562200" cy="0"/>
          </a:xfrm>
          <a:prstGeom prst="straightConnector1">
            <a:avLst/>
          </a:prstGeom>
          <a:noFill/>
          <a:ln cap="flat" cmpd="sng" w="76200">
            <a:solidFill>
              <a:schemeClr val="lt2"/>
            </a:solidFill>
            <a:prstDash val="solid"/>
            <a:round/>
            <a:headEnd len="sm" w="sm" type="none"/>
            <a:tailEnd len="sm" w="sm" type="none"/>
          </a:ln>
        </p:spPr>
      </p:cxnSp>
      <p:grpSp>
        <p:nvGrpSpPr>
          <p:cNvPr id="12" name="Google Shape;12;p2"/>
          <p:cNvGrpSpPr/>
          <p:nvPr/>
        </p:nvGrpSpPr>
        <p:grpSpPr>
          <a:xfrm>
            <a:off x="1004144" y="1022025"/>
            <a:ext cx="7136668" cy="152400"/>
            <a:chOff x="1346429" y="1011300"/>
            <a:chExt cx="6452100" cy="152400"/>
          </a:xfrm>
        </p:grpSpPr>
        <p:cxnSp>
          <p:nvCxnSpPr>
            <p:cNvPr id="13" name="Google Shape;13;p2"/>
            <p:cNvCxnSpPr/>
            <p:nvPr/>
          </p:nvCxnSpPr>
          <p:spPr>
            <a:xfrm rot="10800000">
              <a:off x="1346429" y="1011300"/>
              <a:ext cx="6452100" cy="0"/>
            </a:xfrm>
            <a:prstGeom prst="straightConnector1">
              <a:avLst/>
            </a:prstGeom>
            <a:noFill/>
            <a:ln cap="flat" cmpd="sng" w="76200">
              <a:solidFill>
                <a:schemeClr val="accent3"/>
              </a:solidFill>
              <a:prstDash val="solid"/>
              <a:round/>
              <a:headEnd len="sm" w="sm" type="none"/>
              <a:tailEnd len="sm" w="sm" type="none"/>
            </a:ln>
          </p:spPr>
        </p:cxnSp>
        <p:cxnSp>
          <p:nvCxnSpPr>
            <p:cNvPr id="14" name="Google Shape;14;p2"/>
            <p:cNvCxnSpPr/>
            <p:nvPr/>
          </p:nvCxnSpPr>
          <p:spPr>
            <a:xfrm rot="10800000">
              <a:off x="1346429" y="1163700"/>
              <a:ext cx="6452100" cy="0"/>
            </a:xfrm>
            <a:prstGeom prst="straightConnector1">
              <a:avLst/>
            </a:prstGeom>
            <a:noFill/>
            <a:ln cap="flat" cmpd="sng" w="9525">
              <a:solidFill>
                <a:schemeClr val="accent3"/>
              </a:solidFill>
              <a:prstDash val="solid"/>
              <a:round/>
              <a:headEnd len="sm" w="sm" type="none"/>
              <a:tailEnd len="sm" w="sm" type="none"/>
            </a:ln>
          </p:spPr>
        </p:cxnSp>
      </p:grpSp>
      <p:grpSp>
        <p:nvGrpSpPr>
          <p:cNvPr id="15" name="Google Shape;15;p2"/>
          <p:cNvGrpSpPr/>
          <p:nvPr/>
        </p:nvGrpSpPr>
        <p:grpSpPr>
          <a:xfrm>
            <a:off x="1004151" y="3969100"/>
            <a:ext cx="7136668" cy="152400"/>
            <a:chOff x="1346435" y="3969088"/>
            <a:chExt cx="6452100" cy="152400"/>
          </a:xfrm>
        </p:grpSpPr>
        <p:cxnSp>
          <p:nvCxnSpPr>
            <p:cNvPr id="16" name="Google Shape;16;p2"/>
            <p:cNvCxnSpPr/>
            <p:nvPr/>
          </p:nvCxnSpPr>
          <p:spPr>
            <a:xfrm>
              <a:off x="1346435" y="4121488"/>
              <a:ext cx="6452100" cy="0"/>
            </a:xfrm>
            <a:prstGeom prst="straightConnector1">
              <a:avLst/>
            </a:prstGeom>
            <a:noFill/>
            <a:ln cap="flat" cmpd="sng" w="76200">
              <a:solidFill>
                <a:schemeClr val="accent3"/>
              </a:solidFill>
              <a:prstDash val="solid"/>
              <a:round/>
              <a:headEnd len="sm" w="sm" type="none"/>
              <a:tailEnd len="sm" w="sm" type="none"/>
            </a:ln>
          </p:spPr>
        </p:cxnSp>
        <p:cxnSp>
          <p:nvCxnSpPr>
            <p:cNvPr id="17" name="Google Shape;17;p2"/>
            <p:cNvCxnSpPr/>
            <p:nvPr/>
          </p:nvCxnSpPr>
          <p:spPr>
            <a:xfrm>
              <a:off x="1346435" y="3969088"/>
              <a:ext cx="6452100" cy="0"/>
            </a:xfrm>
            <a:prstGeom prst="straightConnector1">
              <a:avLst/>
            </a:prstGeom>
            <a:noFill/>
            <a:ln cap="flat" cmpd="sng" w="9525">
              <a:solidFill>
                <a:schemeClr val="accent3"/>
              </a:solidFill>
              <a:prstDash val="solid"/>
              <a:round/>
              <a:headEnd len="sm" w="sm" type="none"/>
              <a:tailEnd len="sm" w="sm" type="none"/>
            </a:ln>
          </p:spPr>
        </p:cxnSp>
      </p:grpSp>
      <p:sp>
        <p:nvSpPr>
          <p:cNvPr id="18" name="Google Shape;18;p2"/>
          <p:cNvSpPr txBox="1"/>
          <p:nvPr>
            <p:ph type="ctrTitle"/>
          </p:nvPr>
        </p:nvSpPr>
        <p:spPr>
          <a:xfrm>
            <a:off x="1004150" y="1751764"/>
            <a:ext cx="7136700" cy="1022400"/>
          </a:xfrm>
          <a:prstGeom prst="rect">
            <a:avLst/>
          </a:prstGeom>
        </p:spPr>
        <p:txBody>
          <a:bodyPr anchorCtr="0" anchor="b" bIns="91425" lIns="91425" spcFirstLastPara="1" rIns="91425" wrap="square" tIns="91425">
            <a:noAutofit/>
          </a:bodyPr>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p:txBody>
      </p:sp>
      <p:sp>
        <p:nvSpPr>
          <p:cNvPr id="19" name="Google Shape;19;p2"/>
          <p:cNvSpPr txBox="1"/>
          <p:nvPr>
            <p:ph idx="1" type="subTitle"/>
          </p:nvPr>
        </p:nvSpPr>
        <p:spPr>
          <a:xfrm>
            <a:off x="2137225" y="2850039"/>
            <a:ext cx="48705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20" name="Google Shape;20;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55" name="Shape 55"/>
        <p:cNvGrpSpPr/>
        <p:nvPr/>
      </p:nvGrpSpPr>
      <p:grpSpPr>
        <a:xfrm>
          <a:off x="0" y="0"/>
          <a:ext cx="0" cy="0"/>
          <a:chOff x="0" y="0"/>
          <a:chExt cx="0" cy="0"/>
        </a:xfrm>
      </p:grpSpPr>
      <p:sp>
        <p:nvSpPr>
          <p:cNvPr id="56" name="Google Shape;56;p11"/>
          <p:cNvSpPr/>
          <p:nvPr/>
        </p:nvSpPr>
        <p:spPr>
          <a:xfrm>
            <a:off x="-75"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11"/>
          <p:cNvSpPr txBox="1"/>
          <p:nvPr>
            <p:ph hasCustomPrompt="1" type="title"/>
          </p:nvPr>
        </p:nvSpPr>
        <p:spPr>
          <a:xfrm>
            <a:off x="311700" y="1304850"/>
            <a:ext cx="8520600" cy="15384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accent3"/>
              </a:buClr>
              <a:buSzPts val="13000"/>
              <a:buNone/>
              <a:defRPr sz="13000">
                <a:solidFill>
                  <a:schemeClr val="accent3"/>
                </a:solidFill>
              </a:defRPr>
            </a:lvl1pPr>
            <a:lvl2pPr lvl="1" algn="ctr">
              <a:spcBef>
                <a:spcPts val="0"/>
              </a:spcBef>
              <a:spcAft>
                <a:spcPts val="0"/>
              </a:spcAft>
              <a:buClr>
                <a:schemeClr val="accent3"/>
              </a:buClr>
              <a:buSzPts val="13000"/>
              <a:buNone/>
              <a:defRPr sz="13000">
                <a:solidFill>
                  <a:schemeClr val="accent3"/>
                </a:solidFill>
              </a:defRPr>
            </a:lvl2pPr>
            <a:lvl3pPr lvl="2" algn="ctr">
              <a:spcBef>
                <a:spcPts val="0"/>
              </a:spcBef>
              <a:spcAft>
                <a:spcPts val="0"/>
              </a:spcAft>
              <a:buClr>
                <a:schemeClr val="accent3"/>
              </a:buClr>
              <a:buSzPts val="13000"/>
              <a:buNone/>
              <a:defRPr sz="13000">
                <a:solidFill>
                  <a:schemeClr val="accent3"/>
                </a:solidFill>
              </a:defRPr>
            </a:lvl3pPr>
            <a:lvl4pPr lvl="3" algn="ctr">
              <a:spcBef>
                <a:spcPts val="0"/>
              </a:spcBef>
              <a:spcAft>
                <a:spcPts val="0"/>
              </a:spcAft>
              <a:buClr>
                <a:schemeClr val="accent3"/>
              </a:buClr>
              <a:buSzPts val="13000"/>
              <a:buNone/>
              <a:defRPr sz="13000">
                <a:solidFill>
                  <a:schemeClr val="accent3"/>
                </a:solidFill>
              </a:defRPr>
            </a:lvl4pPr>
            <a:lvl5pPr lvl="4" algn="ctr">
              <a:spcBef>
                <a:spcPts val="0"/>
              </a:spcBef>
              <a:spcAft>
                <a:spcPts val="0"/>
              </a:spcAft>
              <a:buClr>
                <a:schemeClr val="accent3"/>
              </a:buClr>
              <a:buSzPts val="13000"/>
              <a:buNone/>
              <a:defRPr sz="13000">
                <a:solidFill>
                  <a:schemeClr val="accent3"/>
                </a:solidFill>
              </a:defRPr>
            </a:lvl5pPr>
            <a:lvl6pPr lvl="5" algn="ctr">
              <a:spcBef>
                <a:spcPts val="0"/>
              </a:spcBef>
              <a:spcAft>
                <a:spcPts val="0"/>
              </a:spcAft>
              <a:buClr>
                <a:schemeClr val="accent3"/>
              </a:buClr>
              <a:buSzPts val="13000"/>
              <a:buNone/>
              <a:defRPr sz="13000">
                <a:solidFill>
                  <a:schemeClr val="accent3"/>
                </a:solidFill>
              </a:defRPr>
            </a:lvl6pPr>
            <a:lvl7pPr lvl="6" algn="ctr">
              <a:spcBef>
                <a:spcPts val="0"/>
              </a:spcBef>
              <a:spcAft>
                <a:spcPts val="0"/>
              </a:spcAft>
              <a:buClr>
                <a:schemeClr val="accent3"/>
              </a:buClr>
              <a:buSzPts val="13000"/>
              <a:buNone/>
              <a:defRPr sz="13000">
                <a:solidFill>
                  <a:schemeClr val="accent3"/>
                </a:solidFill>
              </a:defRPr>
            </a:lvl7pPr>
            <a:lvl8pPr lvl="7" algn="ctr">
              <a:spcBef>
                <a:spcPts val="0"/>
              </a:spcBef>
              <a:spcAft>
                <a:spcPts val="0"/>
              </a:spcAft>
              <a:buClr>
                <a:schemeClr val="accent3"/>
              </a:buClr>
              <a:buSzPts val="13000"/>
              <a:buNone/>
              <a:defRPr sz="13000">
                <a:solidFill>
                  <a:schemeClr val="accent3"/>
                </a:solidFill>
              </a:defRPr>
            </a:lvl8pPr>
            <a:lvl9pPr lvl="8" algn="ctr">
              <a:spcBef>
                <a:spcPts val="0"/>
              </a:spcBef>
              <a:spcAft>
                <a:spcPts val="0"/>
              </a:spcAft>
              <a:buClr>
                <a:schemeClr val="accent3"/>
              </a:buClr>
              <a:buSzPts val="13000"/>
              <a:buNone/>
              <a:defRPr sz="13000">
                <a:solidFill>
                  <a:schemeClr val="accent3"/>
                </a:solidFill>
              </a:defRPr>
            </a:lvl9pPr>
          </a:lstStyle>
          <a:p>
            <a:r>
              <a:t>xx%</a:t>
            </a:r>
          </a:p>
        </p:txBody>
      </p:sp>
      <p:sp>
        <p:nvSpPr>
          <p:cNvPr id="58" name="Google Shape;58;p11"/>
          <p:cNvSpPr txBox="1"/>
          <p:nvPr>
            <p:ph idx="1" type="body"/>
          </p:nvPr>
        </p:nvSpPr>
        <p:spPr>
          <a:xfrm>
            <a:off x="311700" y="2995650"/>
            <a:ext cx="8520600" cy="10716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9" name="Google Shape;59;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60" name="Shape 60"/>
        <p:cNvGrpSpPr/>
        <p:nvPr/>
      </p:nvGrpSpPr>
      <p:grpSpPr>
        <a:xfrm>
          <a:off x="0" y="0"/>
          <a:ext cx="0" cy="0"/>
          <a:chOff x="0" y="0"/>
          <a:chExt cx="0" cy="0"/>
        </a:xfrm>
      </p:grpSpPr>
      <p:sp>
        <p:nvSpPr>
          <p:cNvPr id="61" name="Google Shape;61;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21" name="Shape 21"/>
        <p:cNvGrpSpPr/>
        <p:nvPr/>
      </p:nvGrpSpPr>
      <p:grpSpPr>
        <a:xfrm>
          <a:off x="0" y="0"/>
          <a:ext cx="0" cy="0"/>
          <a:chOff x="0" y="0"/>
          <a:chExt cx="0" cy="0"/>
        </a:xfrm>
      </p:grpSpPr>
      <p:sp>
        <p:nvSpPr>
          <p:cNvPr id="22" name="Google Shape;22;p3"/>
          <p:cNvSpPr/>
          <p:nvPr/>
        </p:nvSpPr>
        <p:spPr>
          <a:xfrm>
            <a:off x="-50" y="2571900"/>
            <a:ext cx="9144000" cy="2571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txBox="1"/>
          <p:nvPr>
            <p:ph type="title"/>
          </p:nvPr>
        </p:nvSpPr>
        <p:spPr>
          <a:xfrm>
            <a:off x="311700" y="814800"/>
            <a:ext cx="8571300" cy="9420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a:lvl1pPr>
            <a:lvl2pPr lvl="1" algn="ctr">
              <a:spcBef>
                <a:spcPts val="0"/>
              </a:spcBef>
              <a:spcAft>
                <a:spcPts val="0"/>
              </a:spcAft>
              <a:buSzPts val="3600"/>
              <a:buNone/>
              <a:defRPr/>
            </a:lvl2pPr>
            <a:lvl3pPr lvl="2" algn="ctr">
              <a:spcBef>
                <a:spcPts val="0"/>
              </a:spcBef>
              <a:spcAft>
                <a:spcPts val="0"/>
              </a:spcAft>
              <a:buSzPts val="3600"/>
              <a:buNone/>
              <a:defRPr/>
            </a:lvl3pPr>
            <a:lvl4pPr lvl="3" algn="ctr">
              <a:spcBef>
                <a:spcPts val="0"/>
              </a:spcBef>
              <a:spcAft>
                <a:spcPts val="0"/>
              </a:spcAft>
              <a:buSzPts val="3600"/>
              <a:buNone/>
              <a:defRPr/>
            </a:lvl4pPr>
            <a:lvl5pPr lvl="4" algn="ctr">
              <a:spcBef>
                <a:spcPts val="0"/>
              </a:spcBef>
              <a:spcAft>
                <a:spcPts val="0"/>
              </a:spcAft>
              <a:buSzPts val="3600"/>
              <a:buNone/>
              <a:defRPr/>
            </a:lvl5pPr>
            <a:lvl6pPr lvl="5" algn="ctr">
              <a:spcBef>
                <a:spcPts val="0"/>
              </a:spcBef>
              <a:spcAft>
                <a:spcPts val="0"/>
              </a:spcAft>
              <a:buSzPts val="3600"/>
              <a:buNone/>
              <a:defRPr/>
            </a:lvl6pPr>
            <a:lvl7pPr lvl="6" algn="ctr">
              <a:spcBef>
                <a:spcPts val="0"/>
              </a:spcBef>
              <a:spcAft>
                <a:spcPts val="0"/>
              </a:spcAft>
              <a:buSzPts val="3600"/>
              <a:buNone/>
              <a:defRPr/>
            </a:lvl7pPr>
            <a:lvl8pPr lvl="7" algn="ctr">
              <a:spcBef>
                <a:spcPts val="0"/>
              </a:spcBef>
              <a:spcAft>
                <a:spcPts val="0"/>
              </a:spcAft>
              <a:buSzPts val="3600"/>
              <a:buNone/>
              <a:defRPr/>
            </a:lvl8pPr>
            <a:lvl9pPr lvl="8" algn="ctr">
              <a:spcBef>
                <a:spcPts val="0"/>
              </a:spcBef>
              <a:spcAft>
                <a:spcPts val="0"/>
              </a:spcAft>
              <a:buSzPts val="3600"/>
              <a:buNone/>
              <a:defRPr/>
            </a:lvl9pPr>
          </a:lstStyle>
          <a:p/>
        </p:txBody>
      </p:sp>
      <p:sp>
        <p:nvSpPr>
          <p:cNvPr id="24" name="Google Shape;24;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5" name="Shape 25"/>
        <p:cNvGrpSpPr/>
        <p:nvPr/>
      </p:nvGrpSpPr>
      <p:grpSpPr>
        <a:xfrm>
          <a:off x="0" y="0"/>
          <a:ext cx="0" cy="0"/>
          <a:chOff x="0" y="0"/>
          <a:chExt cx="0" cy="0"/>
        </a:xfrm>
      </p:grpSpPr>
      <p:sp>
        <p:nvSpPr>
          <p:cNvPr id="26" name="Google Shape;26;p4"/>
          <p:cNvSpPr/>
          <p:nvPr/>
        </p:nvSpPr>
        <p:spPr>
          <a:xfrm>
            <a:off x="-75" y="5045700"/>
            <a:ext cx="9144000" cy="97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28" name="Google Shape;28;p4"/>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9" name="Google Shape;2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30" name="Shape 30"/>
        <p:cNvGrpSpPr/>
        <p:nvPr/>
      </p:nvGrpSpPr>
      <p:grpSpPr>
        <a:xfrm>
          <a:off x="0" y="0"/>
          <a:ext cx="0" cy="0"/>
          <a:chOff x="0" y="0"/>
          <a:chExt cx="0" cy="0"/>
        </a:xfrm>
      </p:grpSpPr>
      <p:sp>
        <p:nvSpPr>
          <p:cNvPr id="31" name="Google Shape;31;p5"/>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32" name="Google Shape;32;p5"/>
          <p:cNvSpPr txBox="1"/>
          <p:nvPr>
            <p:ph idx="1" type="body"/>
          </p:nvPr>
        </p:nvSpPr>
        <p:spPr>
          <a:xfrm>
            <a:off x="311700" y="1266175"/>
            <a:ext cx="3999900" cy="33027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3" name="Google Shape;33;p5"/>
          <p:cNvSpPr txBox="1"/>
          <p:nvPr>
            <p:ph idx="2" type="body"/>
          </p:nvPr>
        </p:nvSpPr>
        <p:spPr>
          <a:xfrm>
            <a:off x="4832400" y="1266175"/>
            <a:ext cx="3999900" cy="33027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4" name="Google Shape;3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35" name="Shape 35"/>
        <p:cNvGrpSpPr/>
        <p:nvPr/>
      </p:nvGrpSpPr>
      <p:grpSpPr>
        <a:xfrm>
          <a:off x="0" y="0"/>
          <a:ext cx="0" cy="0"/>
          <a:chOff x="0" y="0"/>
          <a:chExt cx="0" cy="0"/>
        </a:xfrm>
      </p:grpSpPr>
      <p:sp>
        <p:nvSpPr>
          <p:cNvPr id="36" name="Google Shape;36;p6"/>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37" name="Google Shape;3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8" name="Shape 38"/>
        <p:cNvGrpSpPr/>
        <p:nvPr/>
      </p:nvGrpSpPr>
      <p:grpSpPr>
        <a:xfrm>
          <a:off x="0" y="0"/>
          <a:ext cx="0" cy="0"/>
          <a:chOff x="0" y="0"/>
          <a:chExt cx="0" cy="0"/>
        </a:xfrm>
      </p:grpSpPr>
      <p:sp>
        <p:nvSpPr>
          <p:cNvPr id="39" name="Google Shape;3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0" name="Google Shape;4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41" name="Google Shape;4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6"/>
        </a:solidFill>
      </p:bgPr>
    </p:bg>
    <p:spTree>
      <p:nvGrpSpPr>
        <p:cNvPr id="42" name="Shape 42"/>
        <p:cNvGrpSpPr/>
        <p:nvPr/>
      </p:nvGrpSpPr>
      <p:grpSpPr>
        <a:xfrm>
          <a:off x="0" y="0"/>
          <a:ext cx="0" cy="0"/>
          <a:chOff x="0" y="0"/>
          <a:chExt cx="0" cy="0"/>
        </a:xfrm>
      </p:grpSpPr>
      <p:sp>
        <p:nvSpPr>
          <p:cNvPr id="43" name="Google Shape;43;p8"/>
          <p:cNvSpPr txBox="1"/>
          <p:nvPr>
            <p:ph type="title"/>
          </p:nvPr>
        </p:nvSpPr>
        <p:spPr>
          <a:xfrm>
            <a:off x="490250" y="526350"/>
            <a:ext cx="5613600" cy="4090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2"/>
              </a:buClr>
              <a:buSzPts val="5400"/>
              <a:buNone/>
              <a:defRPr b="0" sz="5400">
                <a:solidFill>
                  <a:schemeClr val="dk2"/>
                </a:solidFill>
              </a:defRPr>
            </a:lvl1pPr>
            <a:lvl2pPr lvl="1">
              <a:spcBef>
                <a:spcPts val="0"/>
              </a:spcBef>
              <a:spcAft>
                <a:spcPts val="0"/>
              </a:spcAft>
              <a:buClr>
                <a:schemeClr val="dk2"/>
              </a:buClr>
              <a:buSzPts val="5400"/>
              <a:buNone/>
              <a:defRPr b="0" sz="5400">
                <a:solidFill>
                  <a:schemeClr val="dk2"/>
                </a:solidFill>
              </a:defRPr>
            </a:lvl2pPr>
            <a:lvl3pPr lvl="2">
              <a:spcBef>
                <a:spcPts val="0"/>
              </a:spcBef>
              <a:spcAft>
                <a:spcPts val="0"/>
              </a:spcAft>
              <a:buClr>
                <a:schemeClr val="dk2"/>
              </a:buClr>
              <a:buSzPts val="5400"/>
              <a:buNone/>
              <a:defRPr b="0" sz="5400">
                <a:solidFill>
                  <a:schemeClr val="dk2"/>
                </a:solidFill>
              </a:defRPr>
            </a:lvl3pPr>
            <a:lvl4pPr lvl="3">
              <a:spcBef>
                <a:spcPts val="0"/>
              </a:spcBef>
              <a:spcAft>
                <a:spcPts val="0"/>
              </a:spcAft>
              <a:buClr>
                <a:schemeClr val="dk2"/>
              </a:buClr>
              <a:buSzPts val="5400"/>
              <a:buNone/>
              <a:defRPr b="0" sz="5400">
                <a:solidFill>
                  <a:schemeClr val="dk2"/>
                </a:solidFill>
              </a:defRPr>
            </a:lvl4pPr>
            <a:lvl5pPr lvl="4">
              <a:spcBef>
                <a:spcPts val="0"/>
              </a:spcBef>
              <a:spcAft>
                <a:spcPts val="0"/>
              </a:spcAft>
              <a:buClr>
                <a:schemeClr val="dk2"/>
              </a:buClr>
              <a:buSzPts val="5400"/>
              <a:buNone/>
              <a:defRPr b="0" sz="5400">
                <a:solidFill>
                  <a:schemeClr val="dk2"/>
                </a:solidFill>
              </a:defRPr>
            </a:lvl5pPr>
            <a:lvl6pPr lvl="5">
              <a:spcBef>
                <a:spcPts val="0"/>
              </a:spcBef>
              <a:spcAft>
                <a:spcPts val="0"/>
              </a:spcAft>
              <a:buClr>
                <a:schemeClr val="dk2"/>
              </a:buClr>
              <a:buSzPts val="5400"/>
              <a:buNone/>
              <a:defRPr b="0" sz="5400">
                <a:solidFill>
                  <a:schemeClr val="dk2"/>
                </a:solidFill>
              </a:defRPr>
            </a:lvl6pPr>
            <a:lvl7pPr lvl="6">
              <a:spcBef>
                <a:spcPts val="0"/>
              </a:spcBef>
              <a:spcAft>
                <a:spcPts val="0"/>
              </a:spcAft>
              <a:buClr>
                <a:schemeClr val="dk2"/>
              </a:buClr>
              <a:buSzPts val="5400"/>
              <a:buNone/>
              <a:defRPr b="0" sz="5400">
                <a:solidFill>
                  <a:schemeClr val="dk2"/>
                </a:solidFill>
              </a:defRPr>
            </a:lvl7pPr>
            <a:lvl8pPr lvl="7">
              <a:spcBef>
                <a:spcPts val="0"/>
              </a:spcBef>
              <a:spcAft>
                <a:spcPts val="0"/>
              </a:spcAft>
              <a:buClr>
                <a:schemeClr val="dk2"/>
              </a:buClr>
              <a:buSzPts val="5400"/>
              <a:buNone/>
              <a:defRPr b="0" sz="5400">
                <a:solidFill>
                  <a:schemeClr val="dk2"/>
                </a:solidFill>
              </a:defRPr>
            </a:lvl8pPr>
            <a:lvl9pPr lvl="8">
              <a:spcBef>
                <a:spcPts val="0"/>
              </a:spcBef>
              <a:spcAft>
                <a:spcPts val="0"/>
              </a:spcAft>
              <a:buClr>
                <a:schemeClr val="dk2"/>
              </a:buClr>
              <a:buSzPts val="5400"/>
              <a:buNone/>
              <a:defRPr b="0" sz="5400">
                <a:solidFill>
                  <a:schemeClr val="dk2"/>
                </a:solidFill>
              </a:defRPr>
            </a:lvl9pPr>
          </a:lstStyle>
          <a:p/>
        </p:txBody>
      </p:sp>
      <p:sp>
        <p:nvSpPr>
          <p:cNvPr id="44" name="Google Shape;4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45" name="Shape 45"/>
        <p:cNvGrpSpPr/>
        <p:nvPr/>
      </p:nvGrpSpPr>
      <p:grpSpPr>
        <a:xfrm>
          <a:off x="0" y="0"/>
          <a:ext cx="0" cy="0"/>
          <a:chOff x="0" y="0"/>
          <a:chExt cx="0" cy="0"/>
        </a:xfrm>
      </p:grpSpPr>
      <p:sp>
        <p:nvSpPr>
          <p:cNvPr id="46" name="Google Shape;46;p9"/>
          <p:cNvSpPr/>
          <p:nvPr/>
        </p:nvSpPr>
        <p:spPr>
          <a:xfrm>
            <a:off x="4572000" y="0"/>
            <a:ext cx="4572000" cy="5143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 name="Google Shape;47;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8" name="Google Shape;48;p9"/>
          <p:cNvSpPr txBox="1"/>
          <p:nvPr>
            <p:ph type="title"/>
          </p:nvPr>
        </p:nvSpPr>
        <p:spPr>
          <a:xfrm>
            <a:off x="265500" y="1039675"/>
            <a:ext cx="4045200" cy="16758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9" name="Google Shape;49;p9"/>
          <p:cNvSpPr txBox="1"/>
          <p:nvPr>
            <p:ph idx="1" type="subTitle"/>
          </p:nvPr>
        </p:nvSpPr>
        <p:spPr>
          <a:xfrm>
            <a:off x="265500" y="27268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0" name="Google Shape;50;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51" name="Google Shape;51;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52" name="Shape 52"/>
        <p:cNvGrpSpPr/>
        <p:nvPr/>
      </p:nvGrpSpPr>
      <p:grpSpPr>
        <a:xfrm>
          <a:off x="0" y="0"/>
          <a:ext cx="0" cy="0"/>
          <a:chOff x="0" y="0"/>
          <a:chExt cx="0" cy="0"/>
        </a:xfrm>
      </p:grpSpPr>
      <p:sp>
        <p:nvSpPr>
          <p:cNvPr id="53" name="Google Shape;53;p10"/>
          <p:cNvSpPr txBox="1"/>
          <p:nvPr>
            <p:ph idx="1" type="body"/>
          </p:nvPr>
        </p:nvSpPr>
        <p:spPr>
          <a:xfrm>
            <a:off x="311700" y="4230725"/>
            <a:ext cx="5998800" cy="598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2400"/>
              <a:buFont typeface="PT Sans Narrow"/>
              <a:buNone/>
              <a:defRPr sz="2400">
                <a:latin typeface="PT Sans Narrow"/>
                <a:ea typeface="PT Sans Narrow"/>
                <a:cs typeface="PT Sans Narrow"/>
                <a:sym typeface="PT Sans Narrow"/>
              </a:defRPr>
            </a:lvl1pPr>
          </a:lstStyle>
          <a:p/>
        </p:txBody>
      </p:sp>
      <p:sp>
        <p:nvSpPr>
          <p:cNvPr id="54" name="Google Shape;5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ropic">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1pPr>
            <a:lvl2pPr lvl="1">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2pPr>
            <a:lvl3pPr lvl="2">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3pPr>
            <a:lvl4pPr lvl="3">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4pPr>
            <a:lvl5pPr lvl="4">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5pPr>
            <a:lvl6pPr lvl="5">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6pPr>
            <a:lvl7pPr lvl="6">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7pPr>
            <a:lvl8pPr lvl="7">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8pPr>
            <a:lvl9pPr lvl="8">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9pPr>
          </a:lstStyle>
          <a:p/>
        </p:txBody>
      </p:sp>
      <p:sp>
        <p:nvSpPr>
          <p:cNvPr id="7" name="Google Shape;7;p1"/>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indent="-317500" lvl="1" marL="9144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indent="-317500" lvl="2" marL="13716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indent="-317500" lvl="3" marL="18288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indent="-317500" lvl="4" marL="22860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indent="-317500" lvl="5" marL="27432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indent="-317500" lvl="6" marL="32004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indent="-317500" lvl="7" marL="36576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indent="-317500" lvl="8" marL="4114800">
              <a:lnSpc>
                <a:spcPct val="115000"/>
              </a:lnSpc>
              <a:spcBef>
                <a:spcPts val="1600"/>
              </a:spcBef>
              <a:spcAft>
                <a:spcPts val="1600"/>
              </a:spcAft>
              <a:buClr>
                <a:schemeClr val="dk2"/>
              </a:buClr>
              <a:buSzPts val="1400"/>
              <a:buFont typeface="Open Sans"/>
              <a:buChar char="■"/>
              <a:defRPr>
                <a:solidFill>
                  <a:schemeClr val="dk2"/>
                </a:solidFill>
                <a:latin typeface="Open Sans"/>
                <a:ea typeface="Open Sans"/>
                <a:cs typeface="Open Sans"/>
                <a:sym typeface="Open Sans"/>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latin typeface="Open Sans"/>
                <a:ea typeface="Open Sans"/>
                <a:cs typeface="Open Sans"/>
                <a:sym typeface="Open Sans"/>
              </a:defRPr>
            </a:lvl1pPr>
            <a:lvl2pPr lvl="1" algn="r">
              <a:buNone/>
              <a:defRPr sz="1000">
                <a:solidFill>
                  <a:schemeClr val="dk2"/>
                </a:solidFill>
                <a:latin typeface="Open Sans"/>
                <a:ea typeface="Open Sans"/>
                <a:cs typeface="Open Sans"/>
                <a:sym typeface="Open Sans"/>
              </a:defRPr>
            </a:lvl2pPr>
            <a:lvl3pPr lvl="2" algn="r">
              <a:buNone/>
              <a:defRPr sz="1000">
                <a:solidFill>
                  <a:schemeClr val="dk2"/>
                </a:solidFill>
                <a:latin typeface="Open Sans"/>
                <a:ea typeface="Open Sans"/>
                <a:cs typeface="Open Sans"/>
                <a:sym typeface="Open Sans"/>
              </a:defRPr>
            </a:lvl3pPr>
            <a:lvl4pPr lvl="3" algn="r">
              <a:buNone/>
              <a:defRPr sz="1000">
                <a:solidFill>
                  <a:schemeClr val="dk2"/>
                </a:solidFill>
                <a:latin typeface="Open Sans"/>
                <a:ea typeface="Open Sans"/>
                <a:cs typeface="Open Sans"/>
                <a:sym typeface="Open Sans"/>
              </a:defRPr>
            </a:lvl4pPr>
            <a:lvl5pPr lvl="4" algn="r">
              <a:buNone/>
              <a:defRPr sz="1000">
                <a:solidFill>
                  <a:schemeClr val="dk2"/>
                </a:solidFill>
                <a:latin typeface="Open Sans"/>
                <a:ea typeface="Open Sans"/>
                <a:cs typeface="Open Sans"/>
                <a:sym typeface="Open Sans"/>
              </a:defRPr>
            </a:lvl5pPr>
            <a:lvl6pPr lvl="5" algn="r">
              <a:buNone/>
              <a:defRPr sz="1000">
                <a:solidFill>
                  <a:schemeClr val="dk2"/>
                </a:solidFill>
                <a:latin typeface="Open Sans"/>
                <a:ea typeface="Open Sans"/>
                <a:cs typeface="Open Sans"/>
                <a:sym typeface="Open Sans"/>
              </a:defRPr>
            </a:lvl6pPr>
            <a:lvl7pPr lvl="6" algn="r">
              <a:buNone/>
              <a:defRPr sz="1000">
                <a:solidFill>
                  <a:schemeClr val="dk2"/>
                </a:solidFill>
                <a:latin typeface="Open Sans"/>
                <a:ea typeface="Open Sans"/>
                <a:cs typeface="Open Sans"/>
                <a:sym typeface="Open Sans"/>
              </a:defRPr>
            </a:lvl7pPr>
            <a:lvl8pPr lvl="7" algn="r">
              <a:buNone/>
              <a:defRPr sz="1000">
                <a:solidFill>
                  <a:schemeClr val="dk2"/>
                </a:solidFill>
                <a:latin typeface="Open Sans"/>
                <a:ea typeface="Open Sans"/>
                <a:cs typeface="Open Sans"/>
                <a:sym typeface="Open Sans"/>
              </a:defRPr>
            </a:lvl8pPr>
            <a:lvl9pPr lvl="8" algn="r">
              <a:buNone/>
              <a:defRPr sz="1000">
                <a:solidFill>
                  <a:schemeClr val="dk2"/>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0.pn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7.png"/><Relationship Id="rId4" Type="http://schemas.openxmlformats.org/officeDocument/2006/relationships/image" Target="../media/image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1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24.png"/><Relationship Id="rId4" Type="http://schemas.openxmlformats.org/officeDocument/2006/relationships/image" Target="../media/image2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1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2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2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2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2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2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2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3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3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3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2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7.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9.pn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hyperlink" Target="https://www.cncf.io/certification/cka/" TargetMode="External"/><Relationship Id="rId4" Type="http://schemas.openxmlformats.org/officeDocument/2006/relationships/hyperlink" Target="https://github.com/cncf/curriculum/blob/master/CKA_Curriculum_V1.18.pdf" TargetMode="External"/><Relationship Id="rId5" Type="http://schemas.openxmlformats.org/officeDocument/2006/relationships/hyperlink" Target="https://training.linuxfoundation.org/wp-content/uploads/2020/04/CKA-CKAD-Candidate-Handbook-v1.10.pdf" TargetMode="External"/><Relationship Id="rId6"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hyperlink" Target="https://github.com/shivamjhalabfiles/kubernetes-lab"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 name="Shape 65"/>
        <p:cNvGrpSpPr/>
        <p:nvPr/>
      </p:nvGrpSpPr>
      <p:grpSpPr>
        <a:xfrm>
          <a:off x="0" y="0"/>
          <a:ext cx="0" cy="0"/>
          <a:chOff x="0" y="0"/>
          <a:chExt cx="0" cy="0"/>
        </a:xfrm>
      </p:grpSpPr>
      <p:sp>
        <p:nvSpPr>
          <p:cNvPr id="66" name="Google Shape;66;p13"/>
          <p:cNvSpPr txBox="1"/>
          <p:nvPr>
            <p:ph type="title"/>
          </p:nvPr>
        </p:nvSpPr>
        <p:spPr>
          <a:xfrm>
            <a:off x="311700" y="202800"/>
            <a:ext cx="8520600" cy="707400"/>
          </a:xfrm>
          <a:prstGeom prst="rect">
            <a:avLst/>
          </a:prstGeom>
        </p:spPr>
        <p:txBody>
          <a:bodyPr anchorCtr="0" anchor="t" bIns="91425" lIns="91425" spcFirstLastPara="1" rIns="91425" wrap="square" tIns="91425">
            <a:noAutofit/>
          </a:bodyPr>
          <a:lstStyle/>
          <a:p>
            <a:pPr indent="0" lvl="0" marL="2743200" rtl="0" algn="l">
              <a:spcBef>
                <a:spcPts val="0"/>
              </a:spcBef>
              <a:spcAft>
                <a:spcPts val="0"/>
              </a:spcAft>
              <a:buNone/>
            </a:pPr>
            <a:r>
              <a:rPr b="0" lang="en" sz="3000">
                <a:latin typeface="Georgia"/>
                <a:ea typeface="Georgia"/>
                <a:cs typeface="Georgia"/>
                <a:sym typeface="Georgia"/>
              </a:rPr>
              <a:t>Who</a:t>
            </a:r>
            <a:r>
              <a:rPr b="0" lang="en" sz="3000">
                <a:latin typeface="Georgia"/>
                <a:ea typeface="Georgia"/>
                <a:cs typeface="Georgia"/>
                <a:sym typeface="Georgia"/>
              </a:rPr>
              <a:t> am I ?</a:t>
            </a:r>
            <a:endParaRPr b="0" sz="3000">
              <a:latin typeface="Georgia"/>
              <a:ea typeface="Georgia"/>
              <a:cs typeface="Georgia"/>
              <a:sym typeface="Georgia"/>
            </a:endParaRPr>
          </a:p>
        </p:txBody>
      </p:sp>
      <p:sp>
        <p:nvSpPr>
          <p:cNvPr id="67" name="Google Shape;67;p13"/>
          <p:cNvSpPr txBox="1"/>
          <p:nvPr/>
        </p:nvSpPr>
        <p:spPr>
          <a:xfrm>
            <a:off x="566925" y="805625"/>
            <a:ext cx="8224200" cy="39039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n" sz="1300">
                <a:solidFill>
                  <a:srgbClr val="002060"/>
                </a:solidFill>
                <a:latin typeface="Georgia"/>
                <a:ea typeface="Georgia"/>
                <a:cs typeface="Georgia"/>
                <a:sym typeface="Georgia"/>
              </a:rPr>
              <a:t>11 years of comprehensive experience in the areas of </a:t>
            </a:r>
            <a:r>
              <a:rPr b="1" lang="en" sz="1300">
                <a:solidFill>
                  <a:srgbClr val="002060"/>
                </a:solidFill>
                <a:latin typeface="Georgia"/>
                <a:ea typeface="Georgia"/>
                <a:cs typeface="Georgia"/>
                <a:sym typeface="Georgia"/>
              </a:rPr>
              <a:t>Docker, Kubernetes ,Cloud (AWS &amp; Azure), automation with Ansible , ELK Stack (Elasticsearch, Logstash, Kibana), Grafana, Cloud Watch, Prometheus , Splunk.</a:t>
            </a:r>
            <a:endParaRPr b="1" sz="1300">
              <a:solidFill>
                <a:srgbClr val="002060"/>
              </a:solidFill>
              <a:latin typeface="Georgia"/>
              <a:ea typeface="Georgia"/>
              <a:cs typeface="Georgia"/>
              <a:sym typeface="Georgia"/>
            </a:endParaRPr>
          </a:p>
          <a:p>
            <a:pPr indent="0" lvl="0" marL="0" rtl="0" algn="just">
              <a:lnSpc>
                <a:spcPct val="115000"/>
              </a:lnSpc>
              <a:spcBef>
                <a:spcPts val="0"/>
              </a:spcBef>
              <a:spcAft>
                <a:spcPts val="0"/>
              </a:spcAft>
              <a:buNone/>
            </a:pPr>
            <a:r>
              <a:t/>
            </a:r>
            <a:endParaRPr b="1">
              <a:solidFill>
                <a:srgbClr val="002060"/>
              </a:solidFill>
            </a:endParaRPr>
          </a:p>
          <a:p>
            <a:pPr indent="0" lvl="0" marL="0" rtl="0" algn="just">
              <a:lnSpc>
                <a:spcPct val="115000"/>
              </a:lnSpc>
              <a:spcBef>
                <a:spcPts val="0"/>
              </a:spcBef>
              <a:spcAft>
                <a:spcPts val="0"/>
              </a:spcAft>
              <a:buNone/>
            </a:pPr>
            <a:r>
              <a:t/>
            </a:r>
            <a:endParaRPr b="1">
              <a:solidFill>
                <a:srgbClr val="002060"/>
              </a:solidFill>
            </a:endParaRPr>
          </a:p>
          <a:p>
            <a:pPr indent="0" lvl="0" marL="0" rtl="0" algn="just">
              <a:lnSpc>
                <a:spcPct val="115000"/>
              </a:lnSpc>
              <a:spcBef>
                <a:spcPts val="0"/>
              </a:spcBef>
              <a:spcAft>
                <a:spcPts val="0"/>
              </a:spcAft>
              <a:buNone/>
            </a:pPr>
            <a:r>
              <a:t/>
            </a:r>
            <a:endParaRPr b="1">
              <a:solidFill>
                <a:srgbClr val="002060"/>
              </a:solidFill>
            </a:endParaRPr>
          </a:p>
          <a:p>
            <a:pPr indent="0" lvl="0" marL="0" rtl="0" algn="l">
              <a:lnSpc>
                <a:spcPct val="115000"/>
              </a:lnSpc>
              <a:spcBef>
                <a:spcPts val="0"/>
              </a:spcBef>
              <a:spcAft>
                <a:spcPts val="0"/>
              </a:spcAft>
              <a:buNone/>
            </a:pPr>
            <a:r>
              <a:rPr b="1" i="1" lang="en" sz="1600">
                <a:solidFill>
                  <a:srgbClr val="002060"/>
                </a:solidFill>
                <a:latin typeface="Times New Roman"/>
                <a:ea typeface="Times New Roman"/>
                <a:cs typeface="Times New Roman"/>
                <a:sym typeface="Times New Roman"/>
              </a:rPr>
              <a:t>Certifications </a:t>
            </a:r>
            <a:endParaRPr sz="1200">
              <a:latin typeface="Georgia"/>
              <a:ea typeface="Georgia"/>
              <a:cs typeface="Georgia"/>
              <a:sym typeface="Georgia"/>
            </a:endParaRPr>
          </a:p>
          <a:p>
            <a:pPr indent="-304800" lvl="0" marL="457200" rtl="0" algn="just">
              <a:lnSpc>
                <a:spcPct val="115000"/>
              </a:lnSpc>
              <a:spcBef>
                <a:spcPts val="0"/>
              </a:spcBef>
              <a:spcAft>
                <a:spcPts val="0"/>
              </a:spcAft>
              <a:buClr>
                <a:srgbClr val="002060"/>
              </a:buClr>
              <a:buSzPts val="1200"/>
              <a:buFont typeface="Georgia"/>
              <a:buChar char="❖"/>
            </a:pPr>
            <a:r>
              <a:rPr lang="en" sz="1200">
                <a:solidFill>
                  <a:srgbClr val="002060"/>
                </a:solidFill>
                <a:latin typeface="Georgia"/>
                <a:ea typeface="Georgia"/>
                <a:cs typeface="Georgia"/>
                <a:sym typeface="Georgia"/>
              </a:rPr>
              <a:t>Agile - Certified Scrum Master (CSM) –  Certification ID : 000832020</a:t>
            </a:r>
            <a:endParaRPr sz="1200">
              <a:solidFill>
                <a:srgbClr val="002060"/>
              </a:solidFill>
              <a:latin typeface="Georgia"/>
              <a:ea typeface="Georgia"/>
              <a:cs typeface="Georgia"/>
              <a:sym typeface="Georgia"/>
            </a:endParaRPr>
          </a:p>
          <a:p>
            <a:pPr indent="-304800" lvl="0" marL="457200" rtl="0" algn="just">
              <a:lnSpc>
                <a:spcPct val="115000"/>
              </a:lnSpc>
              <a:spcBef>
                <a:spcPts val="0"/>
              </a:spcBef>
              <a:spcAft>
                <a:spcPts val="0"/>
              </a:spcAft>
              <a:buClr>
                <a:srgbClr val="002060"/>
              </a:buClr>
              <a:buSzPts val="1200"/>
              <a:buFont typeface="Georgia"/>
              <a:buChar char="❖"/>
            </a:pPr>
            <a:r>
              <a:rPr lang="en" sz="1200">
                <a:solidFill>
                  <a:srgbClr val="002060"/>
                </a:solidFill>
                <a:latin typeface="Georgia"/>
                <a:ea typeface="Georgia"/>
                <a:cs typeface="Georgia"/>
                <a:sym typeface="Georgia"/>
              </a:rPr>
              <a:t>Certified Kubernetes Administrator - CKA-1900-003992-0100</a:t>
            </a:r>
            <a:endParaRPr sz="1200">
              <a:solidFill>
                <a:srgbClr val="002060"/>
              </a:solidFill>
              <a:latin typeface="Georgia"/>
              <a:ea typeface="Georgia"/>
              <a:cs typeface="Georgia"/>
              <a:sym typeface="Georgia"/>
            </a:endParaRPr>
          </a:p>
          <a:p>
            <a:pPr indent="-304800" lvl="0" marL="457200" rtl="0" algn="just">
              <a:lnSpc>
                <a:spcPct val="115000"/>
              </a:lnSpc>
              <a:spcBef>
                <a:spcPts val="0"/>
              </a:spcBef>
              <a:spcAft>
                <a:spcPts val="0"/>
              </a:spcAft>
              <a:buClr>
                <a:srgbClr val="002060"/>
              </a:buClr>
              <a:buSzPts val="1200"/>
              <a:buFont typeface="Georgia"/>
              <a:buChar char="❖"/>
            </a:pPr>
            <a:r>
              <a:rPr lang="en" sz="1200">
                <a:solidFill>
                  <a:srgbClr val="002060"/>
                </a:solidFill>
                <a:latin typeface="Georgia"/>
                <a:ea typeface="Georgia"/>
                <a:cs typeface="Georgia"/>
                <a:sym typeface="Georgia"/>
              </a:rPr>
              <a:t>Certified Kubernetes Application Developer (CKAD)- CKAD-2000-003341-0100</a:t>
            </a:r>
            <a:endParaRPr sz="1200">
              <a:solidFill>
                <a:srgbClr val="002060"/>
              </a:solidFill>
              <a:latin typeface="Georgia"/>
              <a:ea typeface="Georgia"/>
              <a:cs typeface="Georgia"/>
              <a:sym typeface="Georgia"/>
            </a:endParaRPr>
          </a:p>
          <a:p>
            <a:pPr indent="-304800" lvl="0" marL="457200" rtl="0" algn="just">
              <a:lnSpc>
                <a:spcPct val="115000"/>
              </a:lnSpc>
              <a:spcBef>
                <a:spcPts val="0"/>
              </a:spcBef>
              <a:spcAft>
                <a:spcPts val="0"/>
              </a:spcAft>
              <a:buClr>
                <a:srgbClr val="002060"/>
              </a:buClr>
              <a:buSzPts val="1200"/>
              <a:buFont typeface="Georgia"/>
              <a:buChar char="❖"/>
            </a:pPr>
            <a:r>
              <a:rPr lang="en" sz="1200">
                <a:solidFill>
                  <a:srgbClr val="002060"/>
                </a:solidFill>
                <a:latin typeface="Georgia"/>
                <a:ea typeface="Georgia"/>
                <a:cs typeface="Georgia"/>
                <a:sym typeface="Georgia"/>
              </a:rPr>
              <a:t>Red Hat Certified Specialist in Ansible Automation Certification ID: 170-006-431</a:t>
            </a:r>
            <a:endParaRPr sz="1200">
              <a:solidFill>
                <a:srgbClr val="002060"/>
              </a:solidFill>
              <a:latin typeface="Georgia"/>
              <a:ea typeface="Georgia"/>
              <a:cs typeface="Georgia"/>
              <a:sym typeface="Georgia"/>
            </a:endParaRPr>
          </a:p>
          <a:p>
            <a:pPr indent="-304800" lvl="0" marL="457200" rtl="0" algn="just">
              <a:lnSpc>
                <a:spcPct val="115000"/>
              </a:lnSpc>
              <a:spcBef>
                <a:spcPts val="0"/>
              </a:spcBef>
              <a:spcAft>
                <a:spcPts val="0"/>
              </a:spcAft>
              <a:buClr>
                <a:srgbClr val="002060"/>
              </a:buClr>
              <a:buSzPts val="1200"/>
              <a:buFont typeface="Georgia"/>
              <a:buChar char="❖"/>
            </a:pPr>
            <a:r>
              <a:rPr lang="en" sz="1200">
                <a:solidFill>
                  <a:srgbClr val="002060"/>
                </a:solidFill>
                <a:latin typeface="Georgia"/>
                <a:ea typeface="Georgia"/>
                <a:cs typeface="Georgia"/>
                <a:sym typeface="Georgia"/>
              </a:rPr>
              <a:t>Red Hat Certified Engineer in (RHEL) 7.0 Certification ID: 170-006-431</a:t>
            </a:r>
            <a:endParaRPr sz="1200">
              <a:solidFill>
                <a:srgbClr val="002060"/>
              </a:solidFill>
              <a:latin typeface="Georgia"/>
              <a:ea typeface="Georgia"/>
              <a:cs typeface="Georgia"/>
              <a:sym typeface="Georgia"/>
            </a:endParaRPr>
          </a:p>
          <a:p>
            <a:pPr indent="-304800" lvl="0" marL="457200" rtl="0" algn="just">
              <a:lnSpc>
                <a:spcPct val="115000"/>
              </a:lnSpc>
              <a:spcBef>
                <a:spcPts val="0"/>
              </a:spcBef>
              <a:spcAft>
                <a:spcPts val="0"/>
              </a:spcAft>
              <a:buClr>
                <a:srgbClr val="002060"/>
              </a:buClr>
              <a:buSzPts val="1200"/>
              <a:buFont typeface="Georgia"/>
              <a:buChar char="❖"/>
            </a:pPr>
            <a:r>
              <a:rPr lang="en" sz="1200">
                <a:solidFill>
                  <a:srgbClr val="002060"/>
                </a:solidFill>
                <a:latin typeface="Georgia"/>
                <a:ea typeface="Georgia"/>
                <a:cs typeface="Georgia"/>
                <a:sym typeface="Georgia"/>
              </a:rPr>
              <a:t>Red Hat Certified System Administrator Certification ID: 170-006-431</a:t>
            </a:r>
            <a:endParaRPr sz="1200">
              <a:solidFill>
                <a:srgbClr val="002060"/>
              </a:solidFill>
              <a:latin typeface="Georgia"/>
              <a:ea typeface="Georgia"/>
              <a:cs typeface="Georgia"/>
              <a:sym typeface="Georgia"/>
            </a:endParaRPr>
          </a:p>
          <a:p>
            <a:pPr indent="-304800" lvl="0" marL="457200" rtl="0" algn="just">
              <a:lnSpc>
                <a:spcPct val="115000"/>
              </a:lnSpc>
              <a:spcBef>
                <a:spcPts val="0"/>
              </a:spcBef>
              <a:spcAft>
                <a:spcPts val="0"/>
              </a:spcAft>
              <a:buClr>
                <a:srgbClr val="002060"/>
              </a:buClr>
              <a:buSzPts val="1200"/>
              <a:buFont typeface="Georgia"/>
              <a:buChar char="❖"/>
            </a:pPr>
            <a:r>
              <a:rPr lang="en" sz="1200">
                <a:solidFill>
                  <a:srgbClr val="002060"/>
                </a:solidFill>
                <a:latin typeface="Georgia"/>
                <a:ea typeface="Georgia"/>
                <a:cs typeface="Georgia"/>
                <a:sym typeface="Georgia"/>
              </a:rPr>
              <a:t>AWS Certified Solutions Architect– Professional (SAP) Validation Number YKS7E5FCKE44Q09T</a:t>
            </a:r>
            <a:endParaRPr sz="1200">
              <a:solidFill>
                <a:srgbClr val="002060"/>
              </a:solidFill>
              <a:latin typeface="Georgia"/>
              <a:ea typeface="Georgia"/>
              <a:cs typeface="Georgia"/>
              <a:sym typeface="Georgia"/>
            </a:endParaRPr>
          </a:p>
          <a:p>
            <a:pPr indent="-304800" lvl="0" marL="457200" rtl="0" algn="just">
              <a:lnSpc>
                <a:spcPct val="115000"/>
              </a:lnSpc>
              <a:spcBef>
                <a:spcPts val="0"/>
              </a:spcBef>
              <a:spcAft>
                <a:spcPts val="0"/>
              </a:spcAft>
              <a:buClr>
                <a:srgbClr val="002060"/>
              </a:buClr>
              <a:buSzPts val="1200"/>
              <a:buFont typeface="Georgia"/>
              <a:buChar char="❖"/>
            </a:pPr>
            <a:r>
              <a:rPr lang="en" sz="1200">
                <a:solidFill>
                  <a:srgbClr val="002060"/>
                </a:solidFill>
                <a:latin typeface="Georgia"/>
                <a:ea typeface="Georgia"/>
                <a:cs typeface="Georgia"/>
                <a:sym typeface="Georgia"/>
              </a:rPr>
              <a:t>AWS Certified Solutions Architect - Associate (SAA) Validation Number MCRKHLEKCBB4QY9P</a:t>
            </a:r>
            <a:endParaRPr sz="1200">
              <a:solidFill>
                <a:srgbClr val="002060"/>
              </a:solidFill>
              <a:latin typeface="Georgia"/>
              <a:ea typeface="Georgia"/>
              <a:cs typeface="Georgia"/>
              <a:sym typeface="Georgia"/>
            </a:endParaRPr>
          </a:p>
          <a:p>
            <a:pPr indent="-304800" lvl="0" marL="457200" rtl="0" algn="just">
              <a:lnSpc>
                <a:spcPct val="115000"/>
              </a:lnSpc>
              <a:spcBef>
                <a:spcPts val="0"/>
              </a:spcBef>
              <a:spcAft>
                <a:spcPts val="0"/>
              </a:spcAft>
              <a:buClr>
                <a:srgbClr val="002060"/>
              </a:buClr>
              <a:buSzPts val="1200"/>
              <a:buFont typeface="Georgia"/>
              <a:buChar char="❖"/>
            </a:pPr>
            <a:r>
              <a:rPr lang="en" sz="1200">
                <a:solidFill>
                  <a:srgbClr val="002060"/>
                </a:solidFill>
                <a:latin typeface="Georgia"/>
                <a:ea typeface="Georgia"/>
                <a:cs typeface="Georgia"/>
                <a:sym typeface="Georgia"/>
              </a:rPr>
              <a:t>AWS Certified Developer - Associate (DVA) Validation Number C0RGWMFCC2QQ1J3V</a:t>
            </a:r>
            <a:endParaRPr sz="1200">
              <a:solidFill>
                <a:srgbClr val="002060"/>
              </a:solidFill>
              <a:latin typeface="Georgia"/>
              <a:ea typeface="Georgia"/>
              <a:cs typeface="Georgia"/>
              <a:sym typeface="Georgia"/>
            </a:endParaRPr>
          </a:p>
          <a:p>
            <a:pPr indent="-304800" lvl="0" marL="457200" rtl="0" algn="just">
              <a:lnSpc>
                <a:spcPct val="115000"/>
              </a:lnSpc>
              <a:spcBef>
                <a:spcPts val="0"/>
              </a:spcBef>
              <a:spcAft>
                <a:spcPts val="0"/>
              </a:spcAft>
              <a:buClr>
                <a:srgbClr val="002060"/>
              </a:buClr>
              <a:buSzPts val="1200"/>
              <a:buFont typeface="Georgia"/>
              <a:buChar char="❖"/>
            </a:pPr>
            <a:r>
              <a:rPr lang="en" sz="1200">
                <a:solidFill>
                  <a:srgbClr val="002060"/>
                </a:solidFill>
                <a:latin typeface="Georgia"/>
                <a:ea typeface="Georgia"/>
                <a:cs typeface="Georgia"/>
                <a:sym typeface="Georgia"/>
              </a:rPr>
              <a:t>1Z0-851Java Standard Edition 6 Programmer Certified Professional</a:t>
            </a:r>
            <a:endParaRPr sz="1200">
              <a:solidFill>
                <a:srgbClr val="002060"/>
              </a:solidFill>
              <a:latin typeface="Georgia"/>
              <a:ea typeface="Georgia"/>
              <a:cs typeface="Georgia"/>
              <a:sym typeface="Georgia"/>
            </a:endParaRPr>
          </a:p>
          <a:p>
            <a:pPr indent="-228600" lvl="0" marL="457200" rtl="0" algn="just">
              <a:lnSpc>
                <a:spcPct val="115000"/>
              </a:lnSpc>
              <a:spcBef>
                <a:spcPts val="0"/>
              </a:spcBef>
              <a:spcAft>
                <a:spcPts val="0"/>
              </a:spcAft>
              <a:buNone/>
            </a:pPr>
            <a:r>
              <a:t/>
            </a:r>
            <a:endParaRPr sz="1300">
              <a:solidFill>
                <a:srgbClr val="002060"/>
              </a:solidFill>
              <a:latin typeface="Times New Roman"/>
              <a:ea typeface="Times New Roman"/>
              <a:cs typeface="Times New Roman"/>
              <a:sym typeface="Times New Roman"/>
            </a:endParaRPr>
          </a:p>
          <a:p>
            <a:pPr indent="-228600" lvl="0" marL="457200" rtl="0" algn="just">
              <a:lnSpc>
                <a:spcPct val="115000"/>
              </a:lnSpc>
              <a:spcBef>
                <a:spcPts val="0"/>
              </a:spcBef>
              <a:spcAft>
                <a:spcPts val="0"/>
              </a:spcAft>
              <a:buNone/>
            </a:pPr>
            <a:r>
              <a:t/>
            </a:r>
            <a:endParaRPr sz="1300">
              <a:solidFill>
                <a:srgbClr val="002060"/>
              </a:solidFill>
              <a:latin typeface="Times New Roman"/>
              <a:ea typeface="Times New Roman"/>
              <a:cs typeface="Times New Roman"/>
              <a:sym typeface="Times New Roman"/>
            </a:endParaRPr>
          </a:p>
          <a:p>
            <a:pPr indent="0" lvl="0" marL="0" rtl="0" algn="just">
              <a:lnSpc>
                <a:spcPct val="115000"/>
              </a:lnSpc>
              <a:spcBef>
                <a:spcPts val="0"/>
              </a:spcBef>
              <a:spcAft>
                <a:spcPts val="0"/>
              </a:spcAft>
              <a:buNone/>
            </a:pPr>
            <a:r>
              <a:t/>
            </a:r>
            <a:endParaRPr b="1">
              <a:solidFill>
                <a:srgbClr val="002060"/>
              </a:solidFill>
            </a:endParaRPr>
          </a:p>
          <a:p>
            <a:pPr indent="0" lvl="0" marL="0" rtl="0" algn="l">
              <a:spcBef>
                <a:spcPts val="0"/>
              </a:spcBef>
              <a:spcAft>
                <a:spcPts val="0"/>
              </a:spcAft>
              <a:buNone/>
            </a:pPr>
            <a:r>
              <a:t/>
            </a:r>
            <a:endParaRPr>
              <a:solidFill>
                <a:srgbClr val="666666"/>
              </a:solidFill>
              <a:latin typeface="Georgia"/>
              <a:ea typeface="Georgia"/>
              <a:cs typeface="Georgia"/>
              <a:sym typeface="Georgia"/>
            </a:endParaRPr>
          </a:p>
        </p:txBody>
      </p:sp>
      <p:pic>
        <p:nvPicPr>
          <p:cNvPr id="68" name="Google Shape;68;p13"/>
          <p:cNvPicPr preferRelativeResize="0"/>
          <p:nvPr/>
        </p:nvPicPr>
        <p:blipFill>
          <a:blip r:embed="rId3">
            <a:alphaModFix/>
          </a:blip>
          <a:stretch>
            <a:fillRect/>
          </a:stretch>
        </p:blipFill>
        <p:spPr>
          <a:xfrm>
            <a:off x="5803350" y="1353725"/>
            <a:ext cx="3028950" cy="15144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8" name="Shape 128"/>
        <p:cNvGrpSpPr/>
        <p:nvPr/>
      </p:nvGrpSpPr>
      <p:grpSpPr>
        <a:xfrm>
          <a:off x="0" y="0"/>
          <a:ext cx="0" cy="0"/>
          <a:chOff x="0" y="0"/>
          <a:chExt cx="0" cy="0"/>
        </a:xfrm>
      </p:grpSpPr>
      <p:sp>
        <p:nvSpPr>
          <p:cNvPr id="129" name="Google Shape;129;p22"/>
          <p:cNvSpPr txBox="1"/>
          <p:nvPr>
            <p:ph type="ctrTitle"/>
          </p:nvPr>
        </p:nvSpPr>
        <p:spPr>
          <a:xfrm>
            <a:off x="903800" y="1343904"/>
            <a:ext cx="7236900" cy="1430400"/>
          </a:xfrm>
          <a:prstGeom prst="rect">
            <a:avLst/>
          </a:prstGeom>
        </p:spPr>
        <p:txBody>
          <a:bodyPr anchorCtr="0" anchor="b" bIns="91425" lIns="91425" spcFirstLastPara="1" rIns="91425" wrap="square" tIns="91425">
            <a:noAutofit/>
          </a:bodyPr>
          <a:lstStyle/>
          <a:p>
            <a:pPr indent="0" lvl="0" marL="457200" rtl="0" algn="l">
              <a:spcBef>
                <a:spcPts val="0"/>
              </a:spcBef>
              <a:spcAft>
                <a:spcPts val="0"/>
              </a:spcAft>
              <a:buNone/>
            </a:pPr>
            <a:r>
              <a:t/>
            </a:r>
            <a:endParaRPr b="0" sz="3000">
              <a:latin typeface="Georgia"/>
              <a:ea typeface="Georgia"/>
              <a:cs typeface="Georgia"/>
              <a:sym typeface="Georgia"/>
            </a:endParaRPr>
          </a:p>
          <a:p>
            <a:pPr indent="0" lvl="0" marL="457200" rtl="0" algn="l">
              <a:spcBef>
                <a:spcPts val="0"/>
              </a:spcBef>
              <a:spcAft>
                <a:spcPts val="0"/>
              </a:spcAft>
              <a:buNone/>
            </a:pPr>
            <a:r>
              <a:t/>
            </a:r>
            <a:endParaRPr b="0" sz="3000">
              <a:latin typeface="Georgia"/>
              <a:ea typeface="Georgia"/>
              <a:cs typeface="Georgia"/>
              <a:sym typeface="Georgia"/>
            </a:endParaRPr>
          </a:p>
          <a:p>
            <a:pPr indent="0" lvl="0" marL="457200" rtl="0" algn="l">
              <a:spcBef>
                <a:spcPts val="0"/>
              </a:spcBef>
              <a:spcAft>
                <a:spcPts val="0"/>
              </a:spcAft>
              <a:buNone/>
            </a:pPr>
            <a:r>
              <a:t/>
            </a:r>
            <a:endParaRPr b="0" sz="3000">
              <a:latin typeface="Georgia"/>
              <a:ea typeface="Georgia"/>
              <a:cs typeface="Georgia"/>
              <a:sym typeface="Georgia"/>
            </a:endParaRPr>
          </a:p>
          <a:p>
            <a:pPr indent="0" lvl="0" marL="1371600" rtl="0" algn="l">
              <a:spcBef>
                <a:spcPts val="0"/>
              </a:spcBef>
              <a:spcAft>
                <a:spcPts val="0"/>
              </a:spcAft>
              <a:buNone/>
            </a:pPr>
            <a:r>
              <a:rPr b="0" lang="en" sz="3000">
                <a:latin typeface="Georgia"/>
                <a:ea typeface="Georgia"/>
                <a:cs typeface="Georgia"/>
                <a:sym typeface="Georgia"/>
              </a:rPr>
              <a:t>Introducing Kubernetes</a:t>
            </a:r>
            <a:endParaRPr b="0" sz="3000">
              <a:latin typeface="Georgia"/>
              <a:ea typeface="Georgia"/>
              <a:cs typeface="Georgia"/>
              <a:sym typeface="Georgia"/>
            </a:endParaRPr>
          </a:p>
          <a:p>
            <a:pPr indent="0" lvl="0" marL="457200" rtl="0" algn="ctr">
              <a:spcBef>
                <a:spcPts val="0"/>
              </a:spcBef>
              <a:spcAft>
                <a:spcPts val="0"/>
              </a:spcAft>
              <a:buNone/>
            </a:pPr>
            <a:r>
              <a:t/>
            </a:r>
            <a:endParaRPr b="0" sz="3400">
              <a:latin typeface="Georgia"/>
              <a:ea typeface="Georgia"/>
              <a:cs typeface="Georgia"/>
              <a:sym typeface="Georgia"/>
            </a:endParaRPr>
          </a:p>
        </p:txBody>
      </p:sp>
      <p:sp>
        <p:nvSpPr>
          <p:cNvPr id="130" name="Google Shape;130;p22"/>
          <p:cNvSpPr txBox="1"/>
          <p:nvPr/>
        </p:nvSpPr>
        <p:spPr>
          <a:xfrm>
            <a:off x="2134950" y="2831600"/>
            <a:ext cx="4874100" cy="54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A64D79"/>
                </a:solidFill>
                <a:latin typeface="Georgia"/>
                <a:ea typeface="Georgia"/>
                <a:cs typeface="Georgia"/>
                <a:sym typeface="Georgia"/>
              </a:rPr>
              <a:t>Automate container deployment,scaling &amp;</a:t>
            </a:r>
            <a:r>
              <a:rPr lang="en" sz="2400">
                <a:solidFill>
                  <a:srgbClr val="3C78D8"/>
                </a:solidFill>
                <a:latin typeface="Georgia"/>
                <a:ea typeface="Georgia"/>
                <a:cs typeface="Georgia"/>
                <a:sym typeface="Georgia"/>
              </a:rPr>
              <a:t> </a:t>
            </a:r>
            <a:r>
              <a:rPr lang="en">
                <a:solidFill>
                  <a:srgbClr val="A64D79"/>
                </a:solidFill>
                <a:latin typeface="Georgia"/>
                <a:ea typeface="Georgia"/>
                <a:cs typeface="Georgia"/>
                <a:sym typeface="Georgia"/>
              </a:rPr>
              <a:t>management</a:t>
            </a:r>
            <a:endParaRPr sz="2400">
              <a:solidFill>
                <a:srgbClr val="3C78D8"/>
              </a:solidFill>
              <a:latin typeface="Georgia"/>
              <a:ea typeface="Georgia"/>
              <a:cs typeface="Georgia"/>
              <a:sym typeface="Georgia"/>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4" name="Shape 134"/>
        <p:cNvGrpSpPr/>
        <p:nvPr/>
      </p:nvGrpSpPr>
      <p:grpSpPr>
        <a:xfrm>
          <a:off x="0" y="0"/>
          <a:ext cx="0" cy="0"/>
          <a:chOff x="0" y="0"/>
          <a:chExt cx="0" cy="0"/>
        </a:xfrm>
      </p:grpSpPr>
      <p:sp>
        <p:nvSpPr>
          <p:cNvPr id="135" name="Google Shape;135;p23"/>
          <p:cNvSpPr txBox="1"/>
          <p:nvPr>
            <p:ph type="title"/>
          </p:nvPr>
        </p:nvSpPr>
        <p:spPr>
          <a:xfrm>
            <a:off x="311700" y="98550"/>
            <a:ext cx="8520600" cy="707400"/>
          </a:xfrm>
          <a:prstGeom prst="rect">
            <a:avLst/>
          </a:prstGeom>
        </p:spPr>
        <p:txBody>
          <a:bodyPr anchorCtr="0" anchor="t" bIns="91425" lIns="91425" spcFirstLastPara="1" rIns="91425" wrap="square" tIns="91425">
            <a:noAutofit/>
          </a:bodyPr>
          <a:lstStyle/>
          <a:p>
            <a:pPr indent="0" lvl="0" marL="2286000" rtl="0" algn="l">
              <a:spcBef>
                <a:spcPts val="0"/>
              </a:spcBef>
              <a:spcAft>
                <a:spcPts val="0"/>
              </a:spcAft>
              <a:buNone/>
            </a:pPr>
            <a:r>
              <a:rPr b="0" lang="en" sz="2800">
                <a:latin typeface="Georgia"/>
                <a:ea typeface="Georgia"/>
                <a:cs typeface="Georgia"/>
                <a:sym typeface="Georgia"/>
              </a:rPr>
              <a:t>Getting Started</a:t>
            </a:r>
            <a:endParaRPr b="0" sz="2800">
              <a:latin typeface="Georgia"/>
              <a:ea typeface="Georgia"/>
              <a:cs typeface="Georgia"/>
              <a:sym typeface="Georgia"/>
            </a:endParaRPr>
          </a:p>
        </p:txBody>
      </p:sp>
      <p:sp>
        <p:nvSpPr>
          <p:cNvPr id="136" name="Google Shape;136;p23"/>
          <p:cNvSpPr txBox="1"/>
          <p:nvPr/>
        </p:nvSpPr>
        <p:spPr>
          <a:xfrm>
            <a:off x="566925" y="744325"/>
            <a:ext cx="7846500" cy="3941100"/>
          </a:xfrm>
          <a:prstGeom prst="rect">
            <a:avLst/>
          </a:prstGeom>
          <a:noFill/>
          <a:ln>
            <a:noFill/>
          </a:ln>
          <a:effectLst>
            <a:outerShdw blurRad="57150" rotWithShape="0" algn="bl" dir="5400000" dist="19050">
              <a:schemeClr val="lt1">
                <a:alpha val="50000"/>
              </a:schemeClr>
            </a:outerShdw>
            <a:reflection blurRad="0" dir="0" dist="0" endA="0" fadeDir="5400012" kx="0" rotWithShape="0" algn="bl" stPos="0" sy="-100000" ky="0"/>
          </a:effectLst>
        </p:spPr>
        <p:txBody>
          <a:bodyPr anchorCtr="0" anchor="t" bIns="91425" lIns="91425" spcFirstLastPara="1" rIns="91425" wrap="square" tIns="91425">
            <a:noAutofit/>
          </a:bodyPr>
          <a:lstStyle/>
          <a:p>
            <a:pPr indent="-317500" lvl="0" marL="457200" rtl="0" algn="l">
              <a:spcBef>
                <a:spcPts val="0"/>
              </a:spcBef>
              <a:spcAft>
                <a:spcPts val="0"/>
              </a:spcAft>
              <a:buClr>
                <a:srgbClr val="999999"/>
              </a:buClr>
              <a:buSzPts val="1400"/>
              <a:buFont typeface="Georgia"/>
              <a:buChar char="●"/>
            </a:pPr>
            <a:r>
              <a:rPr lang="en">
                <a:solidFill>
                  <a:srgbClr val="999999"/>
                </a:solidFill>
                <a:highlight>
                  <a:srgbClr val="FFFFFF"/>
                </a:highlight>
                <a:latin typeface="Georgia"/>
                <a:ea typeface="Georgia"/>
                <a:cs typeface="Georgia"/>
                <a:sym typeface="Georgia"/>
              </a:rPr>
              <a:t>The word Kubernetes is Greek for pilot or helmsman, the person who steers the ship - the person standing at the helm (the ship’s wheel).  This theme is reflected in the logo.</a:t>
            </a:r>
            <a:endParaRPr>
              <a:solidFill>
                <a:srgbClr val="999999"/>
              </a:solidFill>
              <a:highlight>
                <a:srgbClr val="FFFFFF"/>
              </a:highlight>
              <a:latin typeface="Georgia"/>
              <a:ea typeface="Georgia"/>
              <a:cs typeface="Georgia"/>
              <a:sym typeface="Georgia"/>
            </a:endParaRPr>
          </a:p>
          <a:p>
            <a:pPr indent="0" lvl="0" marL="457200" rtl="0" algn="l">
              <a:spcBef>
                <a:spcPts val="0"/>
              </a:spcBef>
              <a:spcAft>
                <a:spcPts val="0"/>
              </a:spcAft>
              <a:buNone/>
            </a:pPr>
            <a:r>
              <a:t/>
            </a:r>
            <a:endParaRPr>
              <a:solidFill>
                <a:srgbClr val="999999"/>
              </a:solidFill>
              <a:highlight>
                <a:srgbClr val="FFFFFF"/>
              </a:highlight>
              <a:latin typeface="Georgia"/>
              <a:ea typeface="Georgia"/>
              <a:cs typeface="Georgia"/>
              <a:sym typeface="Georgia"/>
            </a:endParaRPr>
          </a:p>
          <a:p>
            <a:pPr indent="-317500" lvl="0" marL="457200" rtl="0" algn="l">
              <a:lnSpc>
                <a:spcPct val="115000"/>
              </a:lnSpc>
              <a:spcBef>
                <a:spcPts val="0"/>
              </a:spcBef>
              <a:spcAft>
                <a:spcPts val="0"/>
              </a:spcAft>
              <a:buClr>
                <a:srgbClr val="999999"/>
              </a:buClr>
              <a:buSzPts val="1400"/>
              <a:buFont typeface="Georgia"/>
              <a:buChar char="●"/>
            </a:pPr>
            <a:r>
              <a:rPr lang="en">
                <a:solidFill>
                  <a:srgbClr val="999999"/>
                </a:solidFill>
                <a:highlight>
                  <a:srgbClr val="FFFFFF"/>
                </a:highlight>
                <a:latin typeface="Georgia"/>
                <a:ea typeface="Georgia"/>
                <a:cs typeface="Georgia"/>
                <a:sym typeface="Georgia"/>
              </a:rPr>
              <a:t>It’s also referred to as Kube or K8s, pronounced Kates, where the 8 signifies the number of letters omitted between the first and last letter.</a:t>
            </a:r>
            <a:endParaRPr>
              <a:solidFill>
                <a:srgbClr val="999999"/>
              </a:solidFill>
              <a:highlight>
                <a:srgbClr val="FFFFFF"/>
              </a:highlight>
              <a:latin typeface="Georgia"/>
              <a:ea typeface="Georgia"/>
              <a:cs typeface="Georgia"/>
              <a:sym typeface="Georgia"/>
            </a:endParaRPr>
          </a:p>
          <a:p>
            <a:pPr indent="0" lvl="0" marL="457200" rtl="0" algn="l">
              <a:lnSpc>
                <a:spcPct val="115000"/>
              </a:lnSpc>
              <a:spcBef>
                <a:spcPts val="0"/>
              </a:spcBef>
              <a:spcAft>
                <a:spcPts val="0"/>
              </a:spcAft>
              <a:buNone/>
            </a:pPr>
            <a:r>
              <a:t/>
            </a:r>
            <a:endParaRPr>
              <a:solidFill>
                <a:srgbClr val="999999"/>
              </a:solidFill>
              <a:highlight>
                <a:srgbClr val="FFFFFF"/>
              </a:highlight>
              <a:latin typeface="Georgia"/>
              <a:ea typeface="Georgia"/>
              <a:cs typeface="Georgia"/>
              <a:sym typeface="Georgia"/>
            </a:endParaRPr>
          </a:p>
          <a:p>
            <a:pPr indent="-317500" lvl="0" marL="457200" rtl="0" algn="l">
              <a:lnSpc>
                <a:spcPct val="115000"/>
              </a:lnSpc>
              <a:spcBef>
                <a:spcPts val="0"/>
              </a:spcBef>
              <a:spcAft>
                <a:spcPts val="0"/>
              </a:spcAft>
              <a:buClr>
                <a:srgbClr val="999999"/>
              </a:buClr>
              <a:buSzPts val="1400"/>
              <a:buFont typeface="Georgia"/>
              <a:buChar char="●"/>
            </a:pPr>
            <a:r>
              <a:rPr lang="en">
                <a:solidFill>
                  <a:srgbClr val="999999"/>
                </a:solidFill>
                <a:highlight>
                  <a:srgbClr val="FFFFFF"/>
                </a:highlight>
                <a:latin typeface="Georgia"/>
                <a:ea typeface="Georgia"/>
                <a:cs typeface="Georgia"/>
                <a:sym typeface="Georgia"/>
              </a:rPr>
              <a:t>Kubernetes is a software system for automating the deployment and management of complex, large-scale application systems. </a:t>
            </a:r>
            <a:endParaRPr sz="400">
              <a:solidFill>
                <a:srgbClr val="999999"/>
              </a:solidFill>
            </a:endParaRPr>
          </a:p>
          <a:p>
            <a:pPr indent="0" lvl="0" marL="0" rtl="0" algn="l">
              <a:lnSpc>
                <a:spcPct val="115000"/>
              </a:lnSpc>
              <a:spcBef>
                <a:spcPts val="0"/>
              </a:spcBef>
              <a:spcAft>
                <a:spcPts val="0"/>
              </a:spcAft>
              <a:buNone/>
            </a:pPr>
            <a:r>
              <a:t/>
            </a:r>
            <a:endParaRPr sz="1600">
              <a:solidFill>
                <a:srgbClr val="666666"/>
              </a:solidFill>
              <a:highlight>
                <a:srgbClr val="FFFFFF"/>
              </a:highlight>
              <a:latin typeface="Georgia"/>
              <a:ea typeface="Georgia"/>
              <a:cs typeface="Georgia"/>
              <a:sym typeface="Georgia"/>
            </a:endParaRPr>
          </a:p>
          <a:p>
            <a:pPr indent="0" lvl="0" marL="0" rtl="0" algn="l">
              <a:spcBef>
                <a:spcPts val="0"/>
              </a:spcBef>
              <a:spcAft>
                <a:spcPts val="0"/>
              </a:spcAft>
              <a:buNone/>
            </a:pPr>
            <a:r>
              <a:t/>
            </a:r>
            <a:endParaRPr sz="1600">
              <a:solidFill>
                <a:srgbClr val="666666"/>
              </a:solidFill>
              <a:highlight>
                <a:srgbClr val="FFFFFF"/>
              </a:highlight>
              <a:latin typeface="Georgia"/>
              <a:ea typeface="Georgia"/>
              <a:cs typeface="Georgia"/>
              <a:sym typeface="Georgia"/>
            </a:endParaRPr>
          </a:p>
          <a:p>
            <a:pPr indent="0" lvl="0" marL="0" rtl="0" algn="l">
              <a:spcBef>
                <a:spcPts val="0"/>
              </a:spcBef>
              <a:spcAft>
                <a:spcPts val="0"/>
              </a:spcAft>
              <a:buNone/>
            </a:pPr>
            <a:r>
              <a:t/>
            </a:r>
            <a:endParaRPr b="1" sz="1500">
              <a:solidFill>
                <a:srgbClr val="626262"/>
              </a:solidFill>
              <a:highlight>
                <a:srgbClr val="F4F4F4"/>
              </a:highlight>
              <a:latin typeface="Open Sans"/>
              <a:ea typeface="Open Sans"/>
              <a:cs typeface="Open Sans"/>
              <a:sym typeface="Open Sans"/>
            </a:endParaRPr>
          </a:p>
          <a:p>
            <a:pPr indent="0" lvl="0" marL="0" rtl="0" algn="l">
              <a:spcBef>
                <a:spcPts val="0"/>
              </a:spcBef>
              <a:spcAft>
                <a:spcPts val="0"/>
              </a:spcAft>
              <a:buNone/>
            </a:pPr>
            <a:r>
              <a:t/>
            </a:r>
            <a:endParaRPr sz="1600">
              <a:solidFill>
                <a:srgbClr val="666666"/>
              </a:solidFill>
              <a:highlight>
                <a:srgbClr val="FFFFFF"/>
              </a:highlight>
              <a:latin typeface="Georgia"/>
              <a:ea typeface="Georgia"/>
              <a:cs typeface="Georgia"/>
              <a:sym typeface="Georgia"/>
            </a:endParaRPr>
          </a:p>
          <a:p>
            <a:pPr indent="0" lvl="0" marL="0" rtl="0" algn="l">
              <a:spcBef>
                <a:spcPts val="0"/>
              </a:spcBef>
              <a:spcAft>
                <a:spcPts val="0"/>
              </a:spcAft>
              <a:buNone/>
            </a:pPr>
            <a:r>
              <a:t/>
            </a:r>
            <a:endParaRPr sz="1600">
              <a:solidFill>
                <a:srgbClr val="666666"/>
              </a:solidFill>
              <a:highlight>
                <a:srgbClr val="FFFFFF"/>
              </a:highlight>
              <a:latin typeface="Georgia"/>
              <a:ea typeface="Georgia"/>
              <a:cs typeface="Georgia"/>
              <a:sym typeface="Georgia"/>
            </a:endParaRPr>
          </a:p>
        </p:txBody>
      </p:sp>
      <p:pic>
        <p:nvPicPr>
          <p:cNvPr id="137" name="Google Shape;137;p23"/>
          <p:cNvPicPr preferRelativeResize="0"/>
          <p:nvPr/>
        </p:nvPicPr>
        <p:blipFill>
          <a:blip r:embed="rId3">
            <a:alphaModFix/>
          </a:blip>
          <a:stretch>
            <a:fillRect/>
          </a:stretch>
        </p:blipFill>
        <p:spPr>
          <a:xfrm>
            <a:off x="3553325" y="2777123"/>
            <a:ext cx="1797350" cy="1742175"/>
          </a:xfrm>
          <a:prstGeom prst="rect">
            <a:avLst/>
          </a:prstGeom>
          <a:noFill/>
          <a:ln>
            <a:noFill/>
          </a:ln>
        </p:spPr>
      </p:pic>
      <p:sp>
        <p:nvSpPr>
          <p:cNvPr id="138" name="Google Shape;138;p23"/>
          <p:cNvSpPr txBox="1"/>
          <p:nvPr/>
        </p:nvSpPr>
        <p:spPr>
          <a:xfrm>
            <a:off x="3403350" y="4571900"/>
            <a:ext cx="2647200" cy="310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550"/>
              <a:t>                         </a:t>
            </a:r>
            <a:r>
              <a:rPr lang="en" sz="950">
                <a:solidFill>
                  <a:srgbClr val="FF9900"/>
                </a:solidFill>
                <a:latin typeface="Georgia"/>
                <a:ea typeface="Georgia"/>
                <a:cs typeface="Georgia"/>
                <a:sym typeface="Georgia"/>
              </a:rPr>
              <a:t>   </a:t>
            </a:r>
            <a:r>
              <a:rPr lang="en" sz="950">
                <a:solidFill>
                  <a:srgbClr val="FF9900"/>
                </a:solidFill>
                <a:latin typeface="Georgia"/>
                <a:ea typeface="Georgia"/>
                <a:cs typeface="Georgia"/>
                <a:sym typeface="Georgia"/>
              </a:rPr>
              <a:t>Kubernetes logo</a:t>
            </a:r>
            <a:endParaRPr sz="950">
              <a:solidFill>
                <a:srgbClr val="FF9900"/>
              </a:solidFill>
              <a:latin typeface="Georgia"/>
              <a:ea typeface="Georgia"/>
              <a:cs typeface="Georgia"/>
              <a:sym typeface="Georgia"/>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2" name="Shape 142"/>
        <p:cNvGrpSpPr/>
        <p:nvPr/>
      </p:nvGrpSpPr>
      <p:grpSpPr>
        <a:xfrm>
          <a:off x="0" y="0"/>
          <a:ext cx="0" cy="0"/>
          <a:chOff x="0" y="0"/>
          <a:chExt cx="0" cy="0"/>
        </a:xfrm>
      </p:grpSpPr>
      <p:sp>
        <p:nvSpPr>
          <p:cNvPr id="143" name="Google Shape;143;p24"/>
          <p:cNvSpPr txBox="1"/>
          <p:nvPr>
            <p:ph type="title"/>
          </p:nvPr>
        </p:nvSpPr>
        <p:spPr>
          <a:xfrm>
            <a:off x="345725" y="159275"/>
            <a:ext cx="8520600" cy="508200"/>
          </a:xfrm>
          <a:prstGeom prst="rect">
            <a:avLst/>
          </a:prstGeom>
        </p:spPr>
        <p:txBody>
          <a:bodyPr anchorCtr="0" anchor="t" bIns="91425" lIns="91425" spcFirstLastPara="1" rIns="91425" wrap="square" tIns="91425">
            <a:noAutofit/>
          </a:bodyPr>
          <a:lstStyle/>
          <a:p>
            <a:pPr indent="0" lvl="0" marL="2743200" rtl="0" algn="l">
              <a:spcBef>
                <a:spcPts val="0"/>
              </a:spcBef>
              <a:spcAft>
                <a:spcPts val="0"/>
              </a:spcAft>
              <a:buNone/>
            </a:pPr>
            <a:r>
              <a:rPr b="0" lang="en" sz="2800">
                <a:latin typeface="Georgia"/>
                <a:ea typeface="Georgia"/>
                <a:cs typeface="Georgia"/>
                <a:sym typeface="Georgia"/>
              </a:rPr>
              <a:t>What it does ?</a:t>
            </a:r>
            <a:endParaRPr sz="3400"/>
          </a:p>
        </p:txBody>
      </p:sp>
      <p:pic>
        <p:nvPicPr>
          <p:cNvPr id="144" name="Google Shape;144;p24"/>
          <p:cNvPicPr preferRelativeResize="0"/>
          <p:nvPr/>
        </p:nvPicPr>
        <p:blipFill>
          <a:blip r:embed="rId3">
            <a:alphaModFix/>
          </a:blip>
          <a:stretch>
            <a:fillRect/>
          </a:stretch>
        </p:blipFill>
        <p:spPr>
          <a:xfrm>
            <a:off x="880650" y="1344025"/>
            <a:ext cx="7143125" cy="24554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8" name="Shape 148"/>
        <p:cNvGrpSpPr/>
        <p:nvPr/>
      </p:nvGrpSpPr>
      <p:grpSpPr>
        <a:xfrm>
          <a:off x="0" y="0"/>
          <a:ext cx="0" cy="0"/>
          <a:chOff x="0" y="0"/>
          <a:chExt cx="0" cy="0"/>
        </a:xfrm>
      </p:grpSpPr>
      <p:sp>
        <p:nvSpPr>
          <p:cNvPr id="149" name="Google Shape;149;p25"/>
          <p:cNvSpPr txBox="1"/>
          <p:nvPr>
            <p:ph type="title"/>
          </p:nvPr>
        </p:nvSpPr>
        <p:spPr>
          <a:xfrm>
            <a:off x="339650" y="116675"/>
            <a:ext cx="8520600" cy="508200"/>
          </a:xfrm>
          <a:prstGeom prst="rect">
            <a:avLst/>
          </a:prstGeom>
        </p:spPr>
        <p:txBody>
          <a:bodyPr anchorCtr="0" anchor="t" bIns="91425" lIns="91425" spcFirstLastPara="1" rIns="91425" wrap="square" tIns="91425">
            <a:noAutofit/>
          </a:bodyPr>
          <a:lstStyle/>
          <a:p>
            <a:pPr indent="0" lvl="0" marL="2743200" rtl="0" algn="l">
              <a:spcBef>
                <a:spcPts val="0"/>
              </a:spcBef>
              <a:spcAft>
                <a:spcPts val="0"/>
              </a:spcAft>
              <a:buNone/>
            </a:pPr>
            <a:r>
              <a:rPr b="0" lang="en" sz="2800">
                <a:latin typeface="Georgia"/>
                <a:ea typeface="Georgia"/>
                <a:cs typeface="Georgia"/>
                <a:sym typeface="Georgia"/>
              </a:rPr>
              <a:t>How it does ?</a:t>
            </a:r>
            <a:endParaRPr sz="3400"/>
          </a:p>
        </p:txBody>
      </p:sp>
      <p:sp>
        <p:nvSpPr>
          <p:cNvPr id="150" name="Google Shape;150;p25"/>
          <p:cNvSpPr txBox="1"/>
          <p:nvPr/>
        </p:nvSpPr>
        <p:spPr>
          <a:xfrm>
            <a:off x="416430" y="587050"/>
            <a:ext cx="5177700" cy="355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rgbClr val="1155CC"/>
                </a:solidFill>
                <a:highlight>
                  <a:srgbClr val="FFFFFF"/>
                </a:highlight>
                <a:latin typeface="Georgia"/>
                <a:ea typeface="Georgia"/>
                <a:cs typeface="Georgia"/>
                <a:sym typeface="Georgia"/>
              </a:rPr>
              <a:t>Declarative</a:t>
            </a:r>
            <a:r>
              <a:rPr lang="en" sz="1300">
                <a:solidFill>
                  <a:srgbClr val="1155CC"/>
                </a:solidFill>
                <a:latin typeface="Georgia"/>
                <a:ea typeface="Georgia"/>
                <a:cs typeface="Georgia"/>
                <a:sym typeface="Georgia"/>
              </a:rPr>
              <a:t> </a:t>
            </a:r>
            <a:r>
              <a:rPr lang="en">
                <a:solidFill>
                  <a:srgbClr val="1155CC"/>
                </a:solidFill>
                <a:highlight>
                  <a:srgbClr val="FFFFFF"/>
                </a:highlight>
                <a:latin typeface="Georgia"/>
                <a:ea typeface="Georgia"/>
                <a:cs typeface="Georgia"/>
                <a:sym typeface="Georgia"/>
              </a:rPr>
              <a:t>way of application deployment</a:t>
            </a:r>
            <a:endParaRPr sz="1300">
              <a:solidFill>
                <a:srgbClr val="1155CC"/>
              </a:solidFill>
              <a:latin typeface="Georgia"/>
              <a:ea typeface="Georgia"/>
              <a:cs typeface="Georgia"/>
              <a:sym typeface="Georgia"/>
            </a:endParaRPr>
          </a:p>
          <a:p>
            <a:pPr indent="0" lvl="0" marL="0" rtl="0" algn="l">
              <a:lnSpc>
                <a:spcPct val="115000"/>
              </a:lnSpc>
              <a:spcBef>
                <a:spcPts val="0"/>
              </a:spcBef>
              <a:spcAft>
                <a:spcPts val="0"/>
              </a:spcAft>
              <a:buNone/>
            </a:pPr>
            <a:r>
              <a:t/>
            </a:r>
            <a:endParaRPr sz="700">
              <a:solidFill>
                <a:srgbClr val="1155CC"/>
              </a:solidFill>
            </a:endParaRPr>
          </a:p>
        </p:txBody>
      </p:sp>
      <p:sp>
        <p:nvSpPr>
          <p:cNvPr id="151" name="Google Shape;151;p25"/>
          <p:cNvSpPr/>
          <p:nvPr/>
        </p:nvSpPr>
        <p:spPr>
          <a:xfrm>
            <a:off x="1534075" y="942850"/>
            <a:ext cx="6744300" cy="1947000"/>
          </a:xfrm>
          <a:prstGeom prst="roundRect">
            <a:avLst>
              <a:gd fmla="val 16667" name="adj"/>
            </a:avLst>
          </a:prstGeom>
          <a:solidFill>
            <a:schemeClr val="lt1"/>
          </a:solid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2" name="Google Shape;152;p25"/>
          <p:cNvPicPr preferRelativeResize="0"/>
          <p:nvPr/>
        </p:nvPicPr>
        <p:blipFill>
          <a:blip r:embed="rId3">
            <a:alphaModFix/>
          </a:blip>
          <a:stretch>
            <a:fillRect/>
          </a:stretch>
        </p:blipFill>
        <p:spPr>
          <a:xfrm>
            <a:off x="2115350" y="1054106"/>
            <a:ext cx="5568750" cy="1710069"/>
          </a:xfrm>
          <a:prstGeom prst="rect">
            <a:avLst/>
          </a:prstGeom>
          <a:noFill/>
          <a:ln>
            <a:noFill/>
          </a:ln>
        </p:spPr>
      </p:pic>
      <p:sp>
        <p:nvSpPr>
          <p:cNvPr id="153" name="Google Shape;153;p25"/>
          <p:cNvSpPr/>
          <p:nvPr/>
        </p:nvSpPr>
        <p:spPr>
          <a:xfrm>
            <a:off x="1534075" y="3080400"/>
            <a:ext cx="6744300" cy="1910700"/>
          </a:xfrm>
          <a:prstGeom prst="roundRect">
            <a:avLst>
              <a:gd fmla="val 16667" name="adj"/>
            </a:avLst>
          </a:prstGeom>
          <a:solidFill>
            <a:schemeClr val="lt1"/>
          </a:solidFill>
          <a:ln cap="flat" cmpd="sng" w="19050">
            <a:solidFill>
              <a:srgbClr val="674E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4" name="Google Shape;154;p25"/>
          <p:cNvPicPr preferRelativeResize="0"/>
          <p:nvPr/>
        </p:nvPicPr>
        <p:blipFill>
          <a:blip r:embed="rId4">
            <a:alphaModFix/>
          </a:blip>
          <a:stretch>
            <a:fillRect/>
          </a:stretch>
        </p:blipFill>
        <p:spPr>
          <a:xfrm>
            <a:off x="2144650" y="3165225"/>
            <a:ext cx="5568750" cy="16988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8" name="Shape 158"/>
        <p:cNvGrpSpPr/>
        <p:nvPr/>
      </p:nvGrpSpPr>
      <p:grpSpPr>
        <a:xfrm>
          <a:off x="0" y="0"/>
          <a:ext cx="0" cy="0"/>
          <a:chOff x="0" y="0"/>
          <a:chExt cx="0" cy="0"/>
        </a:xfrm>
      </p:grpSpPr>
      <p:sp>
        <p:nvSpPr>
          <p:cNvPr id="159" name="Google Shape;159;p26"/>
          <p:cNvSpPr txBox="1"/>
          <p:nvPr>
            <p:ph type="title"/>
          </p:nvPr>
        </p:nvSpPr>
        <p:spPr>
          <a:xfrm>
            <a:off x="345725" y="159275"/>
            <a:ext cx="8520600" cy="508200"/>
          </a:xfrm>
          <a:prstGeom prst="rect">
            <a:avLst/>
          </a:prstGeom>
        </p:spPr>
        <p:txBody>
          <a:bodyPr anchorCtr="0" anchor="t" bIns="91425" lIns="91425" spcFirstLastPara="1" rIns="91425" wrap="square" tIns="91425">
            <a:noAutofit/>
          </a:bodyPr>
          <a:lstStyle/>
          <a:p>
            <a:pPr indent="0" lvl="0" marL="1371600" rtl="0" algn="l">
              <a:spcBef>
                <a:spcPts val="0"/>
              </a:spcBef>
              <a:spcAft>
                <a:spcPts val="0"/>
              </a:spcAft>
              <a:buNone/>
            </a:pPr>
            <a:r>
              <a:rPr b="0" lang="en" sz="3000">
                <a:latin typeface="Georgia"/>
                <a:ea typeface="Georgia"/>
                <a:cs typeface="Georgia"/>
                <a:sym typeface="Georgia"/>
              </a:rPr>
              <a:t> </a:t>
            </a:r>
            <a:r>
              <a:rPr b="0" lang="en" sz="2800">
                <a:latin typeface="Georgia"/>
                <a:ea typeface="Georgia"/>
                <a:cs typeface="Georgia"/>
                <a:sym typeface="Georgia"/>
              </a:rPr>
              <a:t>What is role of Dev &amp; Ops Engineer</a:t>
            </a:r>
            <a:r>
              <a:rPr b="0" lang="en" sz="2800">
                <a:latin typeface="Georgia"/>
                <a:ea typeface="Georgia"/>
                <a:cs typeface="Georgia"/>
                <a:sym typeface="Georgia"/>
              </a:rPr>
              <a:t>?</a:t>
            </a:r>
            <a:endParaRPr sz="3400"/>
          </a:p>
        </p:txBody>
      </p:sp>
      <p:pic>
        <p:nvPicPr>
          <p:cNvPr id="160" name="Google Shape;160;p26"/>
          <p:cNvPicPr preferRelativeResize="0"/>
          <p:nvPr/>
        </p:nvPicPr>
        <p:blipFill>
          <a:blip r:embed="rId3">
            <a:alphaModFix/>
          </a:blip>
          <a:stretch>
            <a:fillRect/>
          </a:stretch>
        </p:blipFill>
        <p:spPr>
          <a:xfrm>
            <a:off x="928688" y="1245975"/>
            <a:ext cx="7286625" cy="30384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4" name="Shape 164"/>
        <p:cNvGrpSpPr/>
        <p:nvPr/>
      </p:nvGrpSpPr>
      <p:grpSpPr>
        <a:xfrm>
          <a:off x="0" y="0"/>
          <a:ext cx="0" cy="0"/>
          <a:chOff x="0" y="0"/>
          <a:chExt cx="0" cy="0"/>
        </a:xfrm>
      </p:grpSpPr>
      <p:sp>
        <p:nvSpPr>
          <p:cNvPr id="165" name="Google Shape;165;p27"/>
          <p:cNvSpPr txBox="1"/>
          <p:nvPr>
            <p:ph type="title"/>
          </p:nvPr>
        </p:nvSpPr>
        <p:spPr>
          <a:xfrm>
            <a:off x="311700" y="98550"/>
            <a:ext cx="8520600" cy="707400"/>
          </a:xfrm>
          <a:prstGeom prst="rect">
            <a:avLst/>
          </a:prstGeom>
        </p:spPr>
        <p:txBody>
          <a:bodyPr anchorCtr="0" anchor="t" bIns="91425" lIns="91425" spcFirstLastPara="1" rIns="91425" wrap="square" tIns="91425">
            <a:noAutofit/>
          </a:bodyPr>
          <a:lstStyle/>
          <a:p>
            <a:pPr indent="0" lvl="0" marL="2286000" rtl="0" algn="l">
              <a:spcBef>
                <a:spcPts val="0"/>
              </a:spcBef>
              <a:spcAft>
                <a:spcPts val="0"/>
              </a:spcAft>
              <a:buNone/>
            </a:pPr>
            <a:r>
              <a:rPr b="0" lang="en" sz="2800">
                <a:latin typeface="Georgia"/>
                <a:ea typeface="Georgia"/>
                <a:cs typeface="Georgia"/>
                <a:sym typeface="Georgia"/>
              </a:rPr>
              <a:t>How it Originated ?</a:t>
            </a:r>
            <a:endParaRPr b="0" sz="2800">
              <a:latin typeface="Georgia"/>
              <a:ea typeface="Georgia"/>
              <a:cs typeface="Georgia"/>
              <a:sym typeface="Georgia"/>
            </a:endParaRPr>
          </a:p>
        </p:txBody>
      </p:sp>
      <p:sp>
        <p:nvSpPr>
          <p:cNvPr id="166" name="Google Shape;166;p27"/>
          <p:cNvSpPr txBox="1"/>
          <p:nvPr/>
        </p:nvSpPr>
        <p:spPr>
          <a:xfrm>
            <a:off x="566925" y="744325"/>
            <a:ext cx="7846500" cy="3941100"/>
          </a:xfrm>
          <a:prstGeom prst="rect">
            <a:avLst/>
          </a:prstGeom>
          <a:noFill/>
          <a:ln>
            <a:noFill/>
          </a:ln>
          <a:effectLst>
            <a:outerShdw blurRad="57150" rotWithShape="0" algn="bl" dir="5400000" dist="19050">
              <a:schemeClr val="lt1">
                <a:alpha val="50000"/>
              </a:schemeClr>
            </a:outerShdw>
            <a:reflection blurRad="0" dir="0" dist="0" endA="0" fadeDir="5400012" kx="0" rotWithShape="0" algn="bl" stPos="0" sy="-100000" ky="0"/>
          </a:effectLst>
        </p:spPr>
        <p:txBody>
          <a:bodyPr anchorCtr="0" anchor="t" bIns="91425" lIns="91425" spcFirstLastPara="1" rIns="91425" wrap="square" tIns="91425">
            <a:noAutofit/>
          </a:bodyPr>
          <a:lstStyle/>
          <a:p>
            <a:pPr indent="-317500" lvl="0" marL="457200" rtl="0" algn="l">
              <a:spcBef>
                <a:spcPts val="0"/>
              </a:spcBef>
              <a:spcAft>
                <a:spcPts val="0"/>
              </a:spcAft>
              <a:buClr>
                <a:srgbClr val="999999"/>
              </a:buClr>
              <a:buSzPts val="1400"/>
              <a:buFont typeface="Georgia"/>
              <a:buChar char="●"/>
            </a:pPr>
            <a:r>
              <a:rPr lang="en">
                <a:solidFill>
                  <a:srgbClr val="999999"/>
                </a:solidFill>
                <a:highlight>
                  <a:srgbClr val="FFFFFF"/>
                </a:highlight>
                <a:latin typeface="Georgia"/>
                <a:ea typeface="Georgia"/>
                <a:cs typeface="Georgia"/>
                <a:sym typeface="Georgia"/>
              </a:rPr>
              <a:t>Kubernetes was originally developed by Google.</a:t>
            </a:r>
            <a:endParaRPr>
              <a:solidFill>
                <a:srgbClr val="999999"/>
              </a:solidFill>
              <a:highlight>
                <a:srgbClr val="FFFFFF"/>
              </a:highlight>
              <a:latin typeface="Georgia"/>
              <a:ea typeface="Georgia"/>
              <a:cs typeface="Georgia"/>
              <a:sym typeface="Georgia"/>
            </a:endParaRPr>
          </a:p>
          <a:p>
            <a:pPr indent="0" lvl="0" marL="457200" rtl="0" algn="l">
              <a:spcBef>
                <a:spcPts val="0"/>
              </a:spcBef>
              <a:spcAft>
                <a:spcPts val="0"/>
              </a:spcAft>
              <a:buNone/>
            </a:pPr>
            <a:r>
              <a:t/>
            </a:r>
            <a:endParaRPr>
              <a:solidFill>
                <a:srgbClr val="999999"/>
              </a:solidFill>
              <a:highlight>
                <a:srgbClr val="FFFFFF"/>
              </a:highlight>
              <a:latin typeface="Georgia"/>
              <a:ea typeface="Georgia"/>
              <a:cs typeface="Georgia"/>
              <a:sym typeface="Georgia"/>
            </a:endParaRPr>
          </a:p>
          <a:p>
            <a:pPr indent="-317500" lvl="0" marL="457200" rtl="0" algn="l">
              <a:lnSpc>
                <a:spcPct val="115000"/>
              </a:lnSpc>
              <a:spcBef>
                <a:spcPts val="0"/>
              </a:spcBef>
              <a:spcAft>
                <a:spcPts val="0"/>
              </a:spcAft>
              <a:buClr>
                <a:srgbClr val="999999"/>
              </a:buClr>
              <a:buSzPts val="1400"/>
              <a:buFont typeface="Georgia"/>
              <a:buChar char="●"/>
            </a:pPr>
            <a:r>
              <a:rPr lang="en">
                <a:solidFill>
                  <a:srgbClr val="999999"/>
                </a:solidFill>
                <a:highlight>
                  <a:srgbClr val="FFFFFF"/>
                </a:highlight>
                <a:latin typeface="Georgia"/>
                <a:ea typeface="Georgia"/>
                <a:cs typeface="Georgia"/>
                <a:sym typeface="Georgia"/>
              </a:rPr>
              <a:t>Kubernetes is not an open-sourced version of Borg or Omega. It’s more like Kubernetes shares its DNA and family history with Borg and Omega.</a:t>
            </a:r>
            <a:endParaRPr>
              <a:solidFill>
                <a:srgbClr val="999999"/>
              </a:solidFill>
              <a:highlight>
                <a:srgbClr val="FFFFFF"/>
              </a:highlight>
              <a:latin typeface="Georgia"/>
              <a:ea typeface="Georgia"/>
              <a:cs typeface="Georgia"/>
              <a:sym typeface="Georgia"/>
            </a:endParaRPr>
          </a:p>
          <a:p>
            <a:pPr indent="0" lvl="0" marL="457200" rtl="0" algn="l">
              <a:lnSpc>
                <a:spcPct val="115000"/>
              </a:lnSpc>
              <a:spcBef>
                <a:spcPts val="0"/>
              </a:spcBef>
              <a:spcAft>
                <a:spcPts val="0"/>
              </a:spcAft>
              <a:buNone/>
            </a:pPr>
            <a:r>
              <a:t/>
            </a:r>
            <a:endParaRPr>
              <a:solidFill>
                <a:srgbClr val="999999"/>
              </a:solidFill>
              <a:highlight>
                <a:srgbClr val="FFFFFF"/>
              </a:highlight>
              <a:latin typeface="Georgia"/>
              <a:ea typeface="Georgia"/>
              <a:cs typeface="Georgia"/>
              <a:sym typeface="Georgia"/>
            </a:endParaRPr>
          </a:p>
          <a:p>
            <a:pPr indent="-317500" lvl="0" marL="457200" rtl="0" algn="l">
              <a:lnSpc>
                <a:spcPct val="115000"/>
              </a:lnSpc>
              <a:spcBef>
                <a:spcPts val="0"/>
              </a:spcBef>
              <a:spcAft>
                <a:spcPts val="0"/>
              </a:spcAft>
              <a:buClr>
                <a:srgbClr val="999999"/>
              </a:buClr>
              <a:buSzPts val="1400"/>
              <a:buFont typeface="Georgia"/>
              <a:buChar char="●"/>
            </a:pPr>
            <a:r>
              <a:rPr lang="en">
                <a:solidFill>
                  <a:srgbClr val="999999"/>
                </a:solidFill>
                <a:highlight>
                  <a:srgbClr val="FFFFFF"/>
                </a:highlight>
                <a:latin typeface="Georgia"/>
                <a:ea typeface="Georgia"/>
                <a:cs typeface="Georgia"/>
                <a:sym typeface="Georgia"/>
              </a:rPr>
              <a:t>Kubernetes is an open-source project donated to the CNCF in 2014, it’s licensed under the Apache 2.0 license, version 1.0 shipped way back in July 2015</a:t>
            </a:r>
            <a:endParaRPr sz="700"/>
          </a:p>
          <a:p>
            <a:pPr indent="0" lvl="0" marL="457200" rtl="0" algn="l">
              <a:lnSpc>
                <a:spcPct val="115000"/>
              </a:lnSpc>
              <a:spcBef>
                <a:spcPts val="0"/>
              </a:spcBef>
              <a:spcAft>
                <a:spcPts val="0"/>
              </a:spcAft>
              <a:buNone/>
            </a:pPr>
            <a:r>
              <a:t/>
            </a:r>
            <a:endParaRPr sz="1600">
              <a:solidFill>
                <a:srgbClr val="666666"/>
              </a:solidFill>
              <a:highlight>
                <a:srgbClr val="FFFFFF"/>
              </a:highlight>
              <a:latin typeface="Georgia"/>
              <a:ea typeface="Georgia"/>
              <a:cs typeface="Georgia"/>
              <a:sym typeface="Georgia"/>
            </a:endParaRPr>
          </a:p>
          <a:p>
            <a:pPr indent="0" lvl="0" marL="0" rtl="0" algn="l">
              <a:lnSpc>
                <a:spcPct val="115000"/>
              </a:lnSpc>
              <a:spcBef>
                <a:spcPts val="0"/>
              </a:spcBef>
              <a:spcAft>
                <a:spcPts val="0"/>
              </a:spcAft>
              <a:buNone/>
            </a:pPr>
            <a:r>
              <a:t/>
            </a:r>
            <a:endParaRPr sz="1600">
              <a:solidFill>
                <a:srgbClr val="666666"/>
              </a:solidFill>
              <a:highlight>
                <a:srgbClr val="FFFFFF"/>
              </a:highlight>
              <a:latin typeface="Georgia"/>
              <a:ea typeface="Georgia"/>
              <a:cs typeface="Georgia"/>
              <a:sym typeface="Georgia"/>
            </a:endParaRPr>
          </a:p>
          <a:p>
            <a:pPr indent="0" lvl="0" marL="0" rtl="0" algn="l">
              <a:spcBef>
                <a:spcPts val="0"/>
              </a:spcBef>
              <a:spcAft>
                <a:spcPts val="0"/>
              </a:spcAft>
              <a:buNone/>
            </a:pPr>
            <a:r>
              <a:t/>
            </a:r>
            <a:endParaRPr sz="1600">
              <a:solidFill>
                <a:srgbClr val="666666"/>
              </a:solidFill>
              <a:highlight>
                <a:srgbClr val="FFFFFF"/>
              </a:highlight>
              <a:latin typeface="Georgia"/>
              <a:ea typeface="Georgia"/>
              <a:cs typeface="Georgia"/>
              <a:sym typeface="Georgia"/>
            </a:endParaRPr>
          </a:p>
          <a:p>
            <a:pPr indent="0" lvl="0" marL="0" rtl="0" algn="l">
              <a:spcBef>
                <a:spcPts val="0"/>
              </a:spcBef>
              <a:spcAft>
                <a:spcPts val="0"/>
              </a:spcAft>
              <a:buNone/>
            </a:pPr>
            <a:r>
              <a:t/>
            </a:r>
            <a:endParaRPr b="1" sz="1500">
              <a:solidFill>
                <a:srgbClr val="626262"/>
              </a:solidFill>
              <a:highlight>
                <a:srgbClr val="F4F4F4"/>
              </a:highlight>
              <a:latin typeface="Open Sans"/>
              <a:ea typeface="Open Sans"/>
              <a:cs typeface="Open Sans"/>
              <a:sym typeface="Open Sans"/>
            </a:endParaRPr>
          </a:p>
          <a:p>
            <a:pPr indent="0" lvl="0" marL="0" rtl="0" algn="l">
              <a:spcBef>
                <a:spcPts val="0"/>
              </a:spcBef>
              <a:spcAft>
                <a:spcPts val="0"/>
              </a:spcAft>
              <a:buNone/>
            </a:pPr>
            <a:r>
              <a:t/>
            </a:r>
            <a:endParaRPr sz="1600">
              <a:solidFill>
                <a:srgbClr val="666666"/>
              </a:solidFill>
              <a:highlight>
                <a:srgbClr val="FFFFFF"/>
              </a:highlight>
              <a:latin typeface="Georgia"/>
              <a:ea typeface="Georgia"/>
              <a:cs typeface="Georgia"/>
              <a:sym typeface="Georgia"/>
            </a:endParaRPr>
          </a:p>
          <a:p>
            <a:pPr indent="0" lvl="0" marL="0" rtl="0" algn="l">
              <a:spcBef>
                <a:spcPts val="0"/>
              </a:spcBef>
              <a:spcAft>
                <a:spcPts val="0"/>
              </a:spcAft>
              <a:buNone/>
            </a:pPr>
            <a:r>
              <a:t/>
            </a:r>
            <a:endParaRPr sz="1600">
              <a:solidFill>
                <a:srgbClr val="666666"/>
              </a:solidFill>
              <a:highlight>
                <a:srgbClr val="FFFFFF"/>
              </a:highlight>
              <a:latin typeface="Georgia"/>
              <a:ea typeface="Georgia"/>
              <a:cs typeface="Georgia"/>
              <a:sym typeface="Georgia"/>
            </a:endParaRPr>
          </a:p>
        </p:txBody>
      </p:sp>
      <p:pic>
        <p:nvPicPr>
          <p:cNvPr id="167" name="Google Shape;167;p27"/>
          <p:cNvPicPr preferRelativeResize="0"/>
          <p:nvPr/>
        </p:nvPicPr>
        <p:blipFill>
          <a:blip r:embed="rId3">
            <a:alphaModFix/>
          </a:blip>
          <a:stretch>
            <a:fillRect/>
          </a:stretch>
        </p:blipFill>
        <p:spPr>
          <a:xfrm>
            <a:off x="917038" y="2845450"/>
            <a:ext cx="6866275" cy="17738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1" name="Shape 171"/>
        <p:cNvGrpSpPr/>
        <p:nvPr/>
      </p:nvGrpSpPr>
      <p:grpSpPr>
        <a:xfrm>
          <a:off x="0" y="0"/>
          <a:ext cx="0" cy="0"/>
          <a:chOff x="0" y="0"/>
          <a:chExt cx="0" cy="0"/>
        </a:xfrm>
      </p:grpSpPr>
      <p:sp>
        <p:nvSpPr>
          <p:cNvPr id="172" name="Google Shape;172;p28"/>
          <p:cNvSpPr txBox="1"/>
          <p:nvPr>
            <p:ph type="title"/>
          </p:nvPr>
        </p:nvSpPr>
        <p:spPr>
          <a:xfrm>
            <a:off x="311700" y="98550"/>
            <a:ext cx="8520600" cy="707400"/>
          </a:xfrm>
          <a:prstGeom prst="rect">
            <a:avLst/>
          </a:prstGeom>
        </p:spPr>
        <p:txBody>
          <a:bodyPr anchorCtr="0" anchor="t" bIns="91425" lIns="91425" spcFirstLastPara="1" rIns="91425" wrap="square" tIns="91425">
            <a:noAutofit/>
          </a:bodyPr>
          <a:lstStyle/>
          <a:p>
            <a:pPr indent="0" lvl="0" marL="2286000" rtl="0" algn="l">
              <a:spcBef>
                <a:spcPts val="0"/>
              </a:spcBef>
              <a:spcAft>
                <a:spcPts val="0"/>
              </a:spcAft>
              <a:buNone/>
            </a:pPr>
            <a:r>
              <a:rPr b="0" lang="en" sz="2800">
                <a:latin typeface="Georgia"/>
                <a:ea typeface="Georgia"/>
                <a:cs typeface="Georgia"/>
                <a:sym typeface="Georgia"/>
              </a:rPr>
              <a:t>Why K8s is popular</a:t>
            </a:r>
            <a:r>
              <a:rPr b="0" lang="en" sz="2800">
                <a:latin typeface="Georgia"/>
                <a:ea typeface="Georgia"/>
                <a:cs typeface="Georgia"/>
                <a:sym typeface="Georgia"/>
              </a:rPr>
              <a:t> ?</a:t>
            </a:r>
            <a:endParaRPr b="0" sz="2800">
              <a:latin typeface="Georgia"/>
              <a:ea typeface="Georgia"/>
              <a:cs typeface="Georgia"/>
              <a:sym typeface="Georgia"/>
            </a:endParaRPr>
          </a:p>
        </p:txBody>
      </p:sp>
      <p:sp>
        <p:nvSpPr>
          <p:cNvPr id="173" name="Google Shape;173;p28"/>
          <p:cNvSpPr txBox="1"/>
          <p:nvPr/>
        </p:nvSpPr>
        <p:spPr>
          <a:xfrm>
            <a:off x="566925" y="744325"/>
            <a:ext cx="7846500" cy="3941100"/>
          </a:xfrm>
          <a:prstGeom prst="rect">
            <a:avLst/>
          </a:prstGeom>
          <a:noFill/>
          <a:ln>
            <a:noFill/>
          </a:ln>
          <a:effectLst>
            <a:outerShdw blurRad="57150" rotWithShape="0" algn="bl" dir="5400000" dist="19050">
              <a:schemeClr val="lt1">
                <a:alpha val="50000"/>
              </a:schemeClr>
            </a:outerShdw>
            <a:reflection blurRad="0" dir="0" dist="0" endA="0" fadeDir="5400012" kx="0" rotWithShape="0" algn="bl" stPos="0" sy="-100000" ky="0"/>
          </a:effectLst>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rgbClr val="999999"/>
              </a:buClr>
              <a:buSzPts val="1400"/>
              <a:buFont typeface="Georgia"/>
              <a:buChar char="●"/>
            </a:pPr>
            <a:r>
              <a:rPr lang="en">
                <a:solidFill>
                  <a:srgbClr val="999999"/>
                </a:solidFill>
                <a:highlight>
                  <a:srgbClr val="FFFFFF"/>
                </a:highlight>
                <a:latin typeface="Georgia"/>
                <a:ea typeface="Georgia"/>
                <a:cs typeface="Georgia"/>
                <a:sym typeface="Georgia"/>
              </a:rPr>
              <a:t>Horizontally scaling the monolithic application was rarely possible</a:t>
            </a:r>
            <a:endParaRPr>
              <a:solidFill>
                <a:srgbClr val="999999"/>
              </a:solidFill>
              <a:highlight>
                <a:srgbClr val="FFFFFF"/>
              </a:highlight>
              <a:latin typeface="Georgia"/>
              <a:ea typeface="Georgia"/>
              <a:cs typeface="Georgia"/>
              <a:sym typeface="Georgia"/>
            </a:endParaRPr>
          </a:p>
          <a:p>
            <a:pPr indent="0" lvl="0" marL="457200" rtl="0" algn="l">
              <a:lnSpc>
                <a:spcPct val="115000"/>
              </a:lnSpc>
              <a:spcBef>
                <a:spcPts val="0"/>
              </a:spcBef>
              <a:spcAft>
                <a:spcPts val="0"/>
              </a:spcAft>
              <a:buNone/>
            </a:pPr>
            <a:r>
              <a:t/>
            </a:r>
            <a:endParaRPr>
              <a:solidFill>
                <a:srgbClr val="999999"/>
              </a:solidFill>
              <a:highlight>
                <a:srgbClr val="FFFFFF"/>
              </a:highlight>
              <a:latin typeface="Georgia"/>
              <a:ea typeface="Georgia"/>
              <a:cs typeface="Georgia"/>
              <a:sym typeface="Georgia"/>
            </a:endParaRPr>
          </a:p>
          <a:p>
            <a:pPr indent="-317500" lvl="0" marL="457200" rtl="0" algn="l">
              <a:spcBef>
                <a:spcPts val="0"/>
              </a:spcBef>
              <a:spcAft>
                <a:spcPts val="0"/>
              </a:spcAft>
              <a:buClr>
                <a:srgbClr val="999999"/>
              </a:buClr>
              <a:buSzPts val="1400"/>
              <a:buFont typeface="Georgia"/>
              <a:buChar char="●"/>
            </a:pPr>
            <a:r>
              <a:rPr lang="en">
                <a:solidFill>
                  <a:srgbClr val="999999"/>
                </a:solidFill>
                <a:highlight>
                  <a:srgbClr val="FFFFFF"/>
                </a:highlight>
                <a:latin typeface="Georgia"/>
                <a:ea typeface="Georgia"/>
                <a:cs typeface="Georgia"/>
                <a:sym typeface="Georgia"/>
              </a:rPr>
              <a:t>Kubernetes automate the management of Microservices , the features it offers make the task of managing hundreds of microservices are very small </a:t>
            </a:r>
            <a:endParaRPr>
              <a:solidFill>
                <a:srgbClr val="999999"/>
              </a:solidFill>
              <a:highlight>
                <a:srgbClr val="FFFFFF"/>
              </a:highlight>
              <a:latin typeface="Georgia"/>
              <a:ea typeface="Georgia"/>
              <a:cs typeface="Georgia"/>
              <a:sym typeface="Georgia"/>
            </a:endParaRPr>
          </a:p>
          <a:p>
            <a:pPr indent="0" lvl="0" marL="0" rtl="0" algn="l">
              <a:spcBef>
                <a:spcPts val="0"/>
              </a:spcBef>
              <a:spcAft>
                <a:spcPts val="0"/>
              </a:spcAft>
              <a:buNone/>
            </a:pPr>
            <a:r>
              <a:t/>
            </a:r>
            <a:endParaRPr>
              <a:solidFill>
                <a:srgbClr val="999999"/>
              </a:solidFill>
              <a:highlight>
                <a:srgbClr val="FFFFFF"/>
              </a:highlight>
              <a:latin typeface="Georgia"/>
              <a:ea typeface="Georgia"/>
              <a:cs typeface="Georgia"/>
              <a:sym typeface="Georgia"/>
            </a:endParaRPr>
          </a:p>
          <a:p>
            <a:pPr indent="-317500" lvl="0" marL="457200" rtl="0" algn="l">
              <a:spcBef>
                <a:spcPts val="0"/>
              </a:spcBef>
              <a:spcAft>
                <a:spcPts val="0"/>
              </a:spcAft>
              <a:buClr>
                <a:srgbClr val="999999"/>
              </a:buClr>
              <a:buSzPts val="1400"/>
              <a:buFont typeface="Georgia"/>
              <a:buChar char="●"/>
            </a:pPr>
            <a:r>
              <a:rPr lang="en">
                <a:solidFill>
                  <a:srgbClr val="999999"/>
                </a:solidFill>
                <a:highlight>
                  <a:srgbClr val="FFFFFF"/>
                </a:highlight>
                <a:latin typeface="Georgia"/>
                <a:ea typeface="Georgia"/>
                <a:cs typeface="Georgia"/>
                <a:sym typeface="Georgia"/>
              </a:rPr>
              <a:t>Bridging the Dev and Ops conflict</a:t>
            </a:r>
            <a:endParaRPr>
              <a:solidFill>
                <a:srgbClr val="999999"/>
              </a:solidFill>
              <a:highlight>
                <a:srgbClr val="FFFFFF"/>
              </a:highlight>
              <a:latin typeface="Georgia"/>
              <a:ea typeface="Georgia"/>
              <a:cs typeface="Georgia"/>
              <a:sym typeface="Georgia"/>
            </a:endParaRPr>
          </a:p>
          <a:p>
            <a:pPr indent="0" lvl="0" marL="457200" rtl="0" algn="l">
              <a:spcBef>
                <a:spcPts val="0"/>
              </a:spcBef>
              <a:spcAft>
                <a:spcPts val="0"/>
              </a:spcAft>
              <a:buNone/>
            </a:pPr>
            <a:r>
              <a:t/>
            </a:r>
            <a:endParaRPr>
              <a:solidFill>
                <a:srgbClr val="999999"/>
              </a:solidFill>
              <a:highlight>
                <a:srgbClr val="FFFFFF"/>
              </a:highlight>
              <a:latin typeface="Georgia"/>
              <a:ea typeface="Georgia"/>
              <a:cs typeface="Georgia"/>
              <a:sym typeface="Georgia"/>
            </a:endParaRPr>
          </a:p>
          <a:p>
            <a:pPr indent="0" lvl="0" marL="0" rtl="0" algn="l">
              <a:lnSpc>
                <a:spcPct val="115000"/>
              </a:lnSpc>
              <a:spcBef>
                <a:spcPts val="0"/>
              </a:spcBef>
              <a:spcAft>
                <a:spcPts val="0"/>
              </a:spcAft>
              <a:buNone/>
            </a:pPr>
            <a:r>
              <a:t/>
            </a:r>
            <a:endParaRPr>
              <a:solidFill>
                <a:srgbClr val="999999"/>
              </a:solidFill>
              <a:highlight>
                <a:srgbClr val="FFFFFF"/>
              </a:highlight>
              <a:latin typeface="Georgia"/>
              <a:ea typeface="Georgia"/>
              <a:cs typeface="Georgia"/>
              <a:sym typeface="Georgia"/>
            </a:endParaRPr>
          </a:p>
          <a:p>
            <a:pPr indent="0" lvl="0" marL="0" rtl="0" algn="l">
              <a:lnSpc>
                <a:spcPct val="115000"/>
              </a:lnSpc>
              <a:spcBef>
                <a:spcPts val="0"/>
              </a:spcBef>
              <a:spcAft>
                <a:spcPts val="0"/>
              </a:spcAft>
              <a:buNone/>
            </a:pPr>
            <a:r>
              <a:t/>
            </a:r>
            <a:endParaRPr>
              <a:solidFill>
                <a:srgbClr val="999999"/>
              </a:solidFill>
              <a:highlight>
                <a:srgbClr val="FFFFFF"/>
              </a:highlight>
              <a:latin typeface="Georgia"/>
              <a:ea typeface="Georgia"/>
              <a:cs typeface="Georgia"/>
              <a:sym typeface="Georgia"/>
            </a:endParaRPr>
          </a:p>
          <a:p>
            <a:pPr indent="0" lvl="0" marL="0" rtl="0" algn="l">
              <a:lnSpc>
                <a:spcPct val="115000"/>
              </a:lnSpc>
              <a:spcBef>
                <a:spcPts val="0"/>
              </a:spcBef>
              <a:spcAft>
                <a:spcPts val="0"/>
              </a:spcAft>
              <a:buNone/>
            </a:pPr>
            <a:r>
              <a:t/>
            </a:r>
            <a:endParaRPr>
              <a:solidFill>
                <a:srgbClr val="999999"/>
              </a:solidFill>
              <a:highlight>
                <a:srgbClr val="FFFFFF"/>
              </a:highlight>
              <a:latin typeface="Georgia"/>
              <a:ea typeface="Georgia"/>
              <a:cs typeface="Georgia"/>
              <a:sym typeface="Georgia"/>
            </a:endParaRPr>
          </a:p>
          <a:p>
            <a:pPr indent="0" lvl="0" marL="0" rtl="0" algn="l">
              <a:lnSpc>
                <a:spcPct val="115000"/>
              </a:lnSpc>
              <a:spcBef>
                <a:spcPts val="0"/>
              </a:spcBef>
              <a:spcAft>
                <a:spcPts val="0"/>
              </a:spcAft>
              <a:buNone/>
            </a:pPr>
            <a:r>
              <a:t/>
            </a:r>
            <a:endParaRPr>
              <a:solidFill>
                <a:srgbClr val="999999"/>
              </a:solidFill>
              <a:highlight>
                <a:srgbClr val="FFFFFF"/>
              </a:highlight>
              <a:latin typeface="Georgia"/>
              <a:ea typeface="Georgia"/>
              <a:cs typeface="Georgia"/>
              <a:sym typeface="Georgia"/>
            </a:endParaRPr>
          </a:p>
          <a:p>
            <a:pPr indent="0" lvl="0" marL="0" rtl="0" algn="l">
              <a:lnSpc>
                <a:spcPct val="115000"/>
              </a:lnSpc>
              <a:spcBef>
                <a:spcPts val="0"/>
              </a:spcBef>
              <a:spcAft>
                <a:spcPts val="0"/>
              </a:spcAft>
              <a:buNone/>
            </a:pPr>
            <a:r>
              <a:t/>
            </a:r>
            <a:endParaRPr>
              <a:solidFill>
                <a:srgbClr val="999999"/>
              </a:solidFill>
              <a:highlight>
                <a:srgbClr val="FFFFFF"/>
              </a:highlight>
              <a:latin typeface="Georgia"/>
              <a:ea typeface="Georgia"/>
              <a:cs typeface="Georgia"/>
              <a:sym typeface="Georgia"/>
            </a:endParaRPr>
          </a:p>
          <a:p>
            <a:pPr indent="0" lvl="0" marL="0" rtl="0" algn="l">
              <a:lnSpc>
                <a:spcPct val="115000"/>
              </a:lnSpc>
              <a:spcBef>
                <a:spcPts val="0"/>
              </a:spcBef>
              <a:spcAft>
                <a:spcPts val="0"/>
              </a:spcAft>
              <a:buNone/>
            </a:pPr>
            <a:r>
              <a:t/>
            </a:r>
            <a:endParaRPr>
              <a:solidFill>
                <a:srgbClr val="999999"/>
              </a:solidFill>
              <a:highlight>
                <a:srgbClr val="FFFFFF"/>
              </a:highlight>
              <a:latin typeface="Georgia"/>
              <a:ea typeface="Georgia"/>
              <a:cs typeface="Georgia"/>
              <a:sym typeface="Georgia"/>
            </a:endParaRPr>
          </a:p>
          <a:p>
            <a:pPr indent="0" lvl="0" marL="0" rtl="0" algn="l">
              <a:spcBef>
                <a:spcPts val="0"/>
              </a:spcBef>
              <a:spcAft>
                <a:spcPts val="0"/>
              </a:spcAft>
              <a:buNone/>
            </a:pPr>
            <a:r>
              <a:t/>
            </a:r>
            <a:endParaRPr sz="1600">
              <a:solidFill>
                <a:srgbClr val="666666"/>
              </a:solidFill>
              <a:highlight>
                <a:srgbClr val="FFFFFF"/>
              </a:highlight>
              <a:latin typeface="Georgia"/>
              <a:ea typeface="Georgia"/>
              <a:cs typeface="Georgia"/>
              <a:sym typeface="Georgia"/>
            </a:endParaRPr>
          </a:p>
          <a:p>
            <a:pPr indent="0" lvl="0" marL="0" rtl="0" algn="l">
              <a:spcBef>
                <a:spcPts val="0"/>
              </a:spcBef>
              <a:spcAft>
                <a:spcPts val="0"/>
              </a:spcAft>
              <a:buNone/>
            </a:pPr>
            <a:r>
              <a:t/>
            </a:r>
            <a:endParaRPr b="1" sz="1500">
              <a:solidFill>
                <a:srgbClr val="626262"/>
              </a:solidFill>
              <a:highlight>
                <a:srgbClr val="F4F4F4"/>
              </a:highlight>
              <a:latin typeface="Open Sans"/>
              <a:ea typeface="Open Sans"/>
              <a:cs typeface="Open Sans"/>
              <a:sym typeface="Open Sans"/>
            </a:endParaRPr>
          </a:p>
          <a:p>
            <a:pPr indent="0" lvl="0" marL="0" rtl="0" algn="l">
              <a:spcBef>
                <a:spcPts val="0"/>
              </a:spcBef>
              <a:spcAft>
                <a:spcPts val="0"/>
              </a:spcAft>
              <a:buNone/>
            </a:pPr>
            <a:r>
              <a:t/>
            </a:r>
            <a:endParaRPr sz="1600">
              <a:solidFill>
                <a:srgbClr val="666666"/>
              </a:solidFill>
              <a:highlight>
                <a:srgbClr val="FFFFFF"/>
              </a:highlight>
              <a:latin typeface="Georgia"/>
              <a:ea typeface="Georgia"/>
              <a:cs typeface="Georgia"/>
              <a:sym typeface="Georgia"/>
            </a:endParaRPr>
          </a:p>
          <a:p>
            <a:pPr indent="0" lvl="0" marL="0" rtl="0" algn="l">
              <a:spcBef>
                <a:spcPts val="0"/>
              </a:spcBef>
              <a:spcAft>
                <a:spcPts val="0"/>
              </a:spcAft>
              <a:buNone/>
            </a:pPr>
            <a:r>
              <a:t/>
            </a:r>
            <a:endParaRPr sz="1600">
              <a:solidFill>
                <a:srgbClr val="666666"/>
              </a:solidFill>
              <a:highlight>
                <a:srgbClr val="FFFFFF"/>
              </a:highlight>
              <a:latin typeface="Georgia"/>
              <a:ea typeface="Georgia"/>
              <a:cs typeface="Georgia"/>
              <a:sym typeface="Georgia"/>
            </a:endParaRPr>
          </a:p>
        </p:txBody>
      </p:sp>
      <p:pic>
        <p:nvPicPr>
          <p:cNvPr id="174" name="Google Shape;174;p28"/>
          <p:cNvPicPr preferRelativeResize="0"/>
          <p:nvPr/>
        </p:nvPicPr>
        <p:blipFill>
          <a:blip r:embed="rId3">
            <a:alphaModFix/>
          </a:blip>
          <a:stretch>
            <a:fillRect/>
          </a:stretch>
        </p:blipFill>
        <p:spPr>
          <a:xfrm>
            <a:off x="1381900" y="2715250"/>
            <a:ext cx="6660350" cy="18038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8" name="Shape 178"/>
        <p:cNvGrpSpPr/>
        <p:nvPr/>
      </p:nvGrpSpPr>
      <p:grpSpPr>
        <a:xfrm>
          <a:off x="0" y="0"/>
          <a:ext cx="0" cy="0"/>
          <a:chOff x="0" y="0"/>
          <a:chExt cx="0" cy="0"/>
        </a:xfrm>
      </p:grpSpPr>
      <p:sp>
        <p:nvSpPr>
          <p:cNvPr id="179" name="Google Shape;179;p29"/>
          <p:cNvSpPr txBox="1"/>
          <p:nvPr>
            <p:ph type="title"/>
          </p:nvPr>
        </p:nvSpPr>
        <p:spPr>
          <a:xfrm>
            <a:off x="311700" y="98550"/>
            <a:ext cx="8520600" cy="707400"/>
          </a:xfrm>
          <a:prstGeom prst="rect">
            <a:avLst/>
          </a:prstGeom>
        </p:spPr>
        <p:txBody>
          <a:bodyPr anchorCtr="0" anchor="t" bIns="91425" lIns="91425" spcFirstLastPara="1" rIns="91425" wrap="square" tIns="91425">
            <a:noAutofit/>
          </a:bodyPr>
          <a:lstStyle/>
          <a:p>
            <a:pPr indent="0" lvl="0" marL="2286000" rtl="0" algn="l">
              <a:spcBef>
                <a:spcPts val="0"/>
              </a:spcBef>
              <a:spcAft>
                <a:spcPts val="0"/>
              </a:spcAft>
              <a:buNone/>
            </a:pPr>
            <a:r>
              <a:rPr b="0" lang="en" sz="2800">
                <a:latin typeface="Georgia"/>
                <a:ea typeface="Georgia"/>
                <a:cs typeface="Georgia"/>
                <a:sym typeface="Georgia"/>
              </a:rPr>
              <a:t>Managed Kubernetes</a:t>
            </a:r>
            <a:endParaRPr b="0" sz="2800">
              <a:latin typeface="Georgia"/>
              <a:ea typeface="Georgia"/>
              <a:cs typeface="Georgia"/>
              <a:sym typeface="Georgia"/>
            </a:endParaRPr>
          </a:p>
        </p:txBody>
      </p:sp>
      <p:sp>
        <p:nvSpPr>
          <p:cNvPr id="180" name="Google Shape;180;p29"/>
          <p:cNvSpPr txBox="1"/>
          <p:nvPr/>
        </p:nvSpPr>
        <p:spPr>
          <a:xfrm>
            <a:off x="566925" y="744325"/>
            <a:ext cx="7846500" cy="3941100"/>
          </a:xfrm>
          <a:prstGeom prst="rect">
            <a:avLst/>
          </a:prstGeom>
          <a:noFill/>
          <a:ln>
            <a:noFill/>
          </a:ln>
          <a:effectLst>
            <a:outerShdw blurRad="57150" rotWithShape="0" algn="bl" dir="5400000" dist="19050">
              <a:schemeClr val="lt1">
                <a:alpha val="50000"/>
              </a:schemeClr>
            </a:outerShdw>
            <a:reflection blurRad="0" dir="0" dist="0" endA="0" fadeDir="5400012" kx="0" rotWithShape="0" algn="bl" stPos="0" sy="-100000" ky="0"/>
          </a:effectLst>
        </p:spPr>
        <p:txBody>
          <a:bodyPr anchorCtr="0" anchor="t" bIns="91425" lIns="91425" spcFirstLastPara="1" rIns="91425" wrap="square" tIns="91425">
            <a:noAutofit/>
          </a:bodyPr>
          <a:lstStyle/>
          <a:p>
            <a:pPr indent="-317500" lvl="0" marL="457200" rtl="0" algn="l">
              <a:spcBef>
                <a:spcPts val="0"/>
              </a:spcBef>
              <a:spcAft>
                <a:spcPts val="0"/>
              </a:spcAft>
              <a:buClr>
                <a:srgbClr val="999999"/>
              </a:buClr>
              <a:buSzPts val="1400"/>
              <a:buFont typeface="Georgia"/>
              <a:buChar char="●"/>
            </a:pPr>
            <a:r>
              <a:rPr lang="en">
                <a:solidFill>
                  <a:srgbClr val="999999"/>
                </a:solidFill>
                <a:highlight>
                  <a:srgbClr val="FFFFFF"/>
                </a:highlight>
                <a:latin typeface="Georgia"/>
                <a:ea typeface="Georgia"/>
                <a:cs typeface="Georgia"/>
                <a:sym typeface="Georgia"/>
              </a:rPr>
              <a:t>Managed Kubernetes is when third-party providers take over responsibility for some or all of the work necessary for the successful set-up and operation of K8s. </a:t>
            </a:r>
            <a:endParaRPr>
              <a:solidFill>
                <a:srgbClr val="999999"/>
              </a:solidFill>
              <a:highlight>
                <a:srgbClr val="FFFFFF"/>
              </a:highlight>
              <a:latin typeface="Georgia"/>
              <a:ea typeface="Georgia"/>
              <a:cs typeface="Georgia"/>
              <a:sym typeface="Georgia"/>
            </a:endParaRPr>
          </a:p>
          <a:p>
            <a:pPr indent="0" lvl="0" marL="457200" rtl="0" algn="l">
              <a:spcBef>
                <a:spcPts val="0"/>
              </a:spcBef>
              <a:spcAft>
                <a:spcPts val="0"/>
              </a:spcAft>
              <a:buNone/>
            </a:pPr>
            <a:r>
              <a:t/>
            </a:r>
            <a:endParaRPr>
              <a:solidFill>
                <a:srgbClr val="999999"/>
              </a:solidFill>
              <a:highlight>
                <a:srgbClr val="FFFFFF"/>
              </a:highlight>
              <a:latin typeface="Georgia"/>
              <a:ea typeface="Georgia"/>
              <a:cs typeface="Georgia"/>
              <a:sym typeface="Georgia"/>
            </a:endParaRPr>
          </a:p>
          <a:p>
            <a:pPr indent="-317500" lvl="0" marL="457200" rtl="0" algn="l">
              <a:spcBef>
                <a:spcPts val="0"/>
              </a:spcBef>
              <a:spcAft>
                <a:spcPts val="0"/>
              </a:spcAft>
              <a:buClr>
                <a:srgbClr val="999999"/>
              </a:buClr>
              <a:buSzPts val="1400"/>
              <a:buFont typeface="Georgia"/>
              <a:buChar char="●"/>
            </a:pPr>
            <a:r>
              <a:rPr lang="en">
                <a:solidFill>
                  <a:srgbClr val="999999"/>
                </a:solidFill>
                <a:highlight>
                  <a:srgbClr val="FFFFFF"/>
                </a:highlight>
                <a:latin typeface="Georgia"/>
                <a:ea typeface="Georgia"/>
                <a:cs typeface="Georgia"/>
                <a:sym typeface="Georgia"/>
              </a:rPr>
              <a:t>With managed Kubernetes, get easy access to a Kubernetes cluster without having to set up and maintain it themselves.</a:t>
            </a:r>
            <a:endParaRPr>
              <a:solidFill>
                <a:srgbClr val="999999"/>
              </a:solidFill>
              <a:highlight>
                <a:srgbClr val="FFFFFF"/>
              </a:highlight>
              <a:latin typeface="Georgia"/>
              <a:ea typeface="Georgia"/>
              <a:cs typeface="Georgia"/>
              <a:sym typeface="Georgia"/>
            </a:endParaRPr>
          </a:p>
          <a:p>
            <a:pPr indent="0" lvl="0" marL="457200" rtl="0" algn="l">
              <a:spcBef>
                <a:spcPts val="0"/>
              </a:spcBef>
              <a:spcAft>
                <a:spcPts val="0"/>
              </a:spcAft>
              <a:buNone/>
            </a:pPr>
            <a:r>
              <a:t/>
            </a:r>
            <a:endParaRPr>
              <a:solidFill>
                <a:srgbClr val="999999"/>
              </a:solidFill>
              <a:highlight>
                <a:srgbClr val="FFFFFF"/>
              </a:highlight>
              <a:latin typeface="Georgia"/>
              <a:ea typeface="Georgia"/>
              <a:cs typeface="Georgia"/>
              <a:sym typeface="Georgia"/>
            </a:endParaRPr>
          </a:p>
          <a:p>
            <a:pPr indent="0" lvl="0" marL="0" rtl="0" algn="l">
              <a:lnSpc>
                <a:spcPct val="115000"/>
              </a:lnSpc>
              <a:spcBef>
                <a:spcPts val="0"/>
              </a:spcBef>
              <a:spcAft>
                <a:spcPts val="0"/>
              </a:spcAft>
              <a:buNone/>
            </a:pPr>
            <a:r>
              <a:t/>
            </a:r>
            <a:endParaRPr>
              <a:solidFill>
                <a:srgbClr val="999999"/>
              </a:solidFill>
              <a:highlight>
                <a:srgbClr val="FFFFFF"/>
              </a:highlight>
              <a:latin typeface="Georgia"/>
              <a:ea typeface="Georgia"/>
              <a:cs typeface="Georgia"/>
              <a:sym typeface="Georgia"/>
            </a:endParaRPr>
          </a:p>
          <a:p>
            <a:pPr indent="0" lvl="0" marL="0" rtl="0" algn="l">
              <a:lnSpc>
                <a:spcPct val="115000"/>
              </a:lnSpc>
              <a:spcBef>
                <a:spcPts val="0"/>
              </a:spcBef>
              <a:spcAft>
                <a:spcPts val="0"/>
              </a:spcAft>
              <a:buNone/>
            </a:pPr>
            <a:r>
              <a:t/>
            </a:r>
            <a:endParaRPr>
              <a:solidFill>
                <a:srgbClr val="999999"/>
              </a:solidFill>
              <a:highlight>
                <a:srgbClr val="FFFFFF"/>
              </a:highlight>
              <a:latin typeface="Georgia"/>
              <a:ea typeface="Georgia"/>
              <a:cs typeface="Georgia"/>
              <a:sym typeface="Georgia"/>
            </a:endParaRPr>
          </a:p>
          <a:p>
            <a:pPr indent="0" lvl="0" marL="0" rtl="0" algn="l">
              <a:lnSpc>
                <a:spcPct val="115000"/>
              </a:lnSpc>
              <a:spcBef>
                <a:spcPts val="0"/>
              </a:spcBef>
              <a:spcAft>
                <a:spcPts val="0"/>
              </a:spcAft>
              <a:buNone/>
            </a:pPr>
            <a:r>
              <a:t/>
            </a:r>
            <a:endParaRPr>
              <a:solidFill>
                <a:srgbClr val="999999"/>
              </a:solidFill>
              <a:highlight>
                <a:srgbClr val="FFFFFF"/>
              </a:highlight>
              <a:latin typeface="Georgia"/>
              <a:ea typeface="Georgia"/>
              <a:cs typeface="Georgia"/>
              <a:sym typeface="Georgia"/>
            </a:endParaRPr>
          </a:p>
          <a:p>
            <a:pPr indent="0" lvl="0" marL="0" rtl="0" algn="l">
              <a:lnSpc>
                <a:spcPct val="115000"/>
              </a:lnSpc>
              <a:spcBef>
                <a:spcPts val="0"/>
              </a:spcBef>
              <a:spcAft>
                <a:spcPts val="0"/>
              </a:spcAft>
              <a:buNone/>
            </a:pPr>
            <a:r>
              <a:t/>
            </a:r>
            <a:endParaRPr>
              <a:solidFill>
                <a:srgbClr val="999999"/>
              </a:solidFill>
              <a:highlight>
                <a:srgbClr val="FFFFFF"/>
              </a:highlight>
              <a:latin typeface="Georgia"/>
              <a:ea typeface="Georgia"/>
              <a:cs typeface="Georgia"/>
              <a:sym typeface="Georgia"/>
            </a:endParaRPr>
          </a:p>
          <a:p>
            <a:pPr indent="0" lvl="0" marL="0" rtl="0" algn="l">
              <a:lnSpc>
                <a:spcPct val="115000"/>
              </a:lnSpc>
              <a:spcBef>
                <a:spcPts val="0"/>
              </a:spcBef>
              <a:spcAft>
                <a:spcPts val="0"/>
              </a:spcAft>
              <a:buNone/>
            </a:pPr>
            <a:r>
              <a:t/>
            </a:r>
            <a:endParaRPr>
              <a:solidFill>
                <a:srgbClr val="999999"/>
              </a:solidFill>
              <a:highlight>
                <a:srgbClr val="FFFFFF"/>
              </a:highlight>
              <a:latin typeface="Georgia"/>
              <a:ea typeface="Georgia"/>
              <a:cs typeface="Georgia"/>
              <a:sym typeface="Georgia"/>
            </a:endParaRPr>
          </a:p>
          <a:p>
            <a:pPr indent="0" lvl="0" marL="0" rtl="0" algn="l">
              <a:lnSpc>
                <a:spcPct val="115000"/>
              </a:lnSpc>
              <a:spcBef>
                <a:spcPts val="0"/>
              </a:spcBef>
              <a:spcAft>
                <a:spcPts val="0"/>
              </a:spcAft>
              <a:buNone/>
            </a:pPr>
            <a:r>
              <a:t/>
            </a:r>
            <a:endParaRPr>
              <a:solidFill>
                <a:srgbClr val="999999"/>
              </a:solidFill>
              <a:highlight>
                <a:srgbClr val="FFFFFF"/>
              </a:highlight>
              <a:latin typeface="Georgia"/>
              <a:ea typeface="Georgia"/>
              <a:cs typeface="Georgia"/>
              <a:sym typeface="Georgia"/>
            </a:endParaRPr>
          </a:p>
          <a:p>
            <a:pPr indent="0" lvl="0" marL="0" rtl="0" algn="l">
              <a:spcBef>
                <a:spcPts val="0"/>
              </a:spcBef>
              <a:spcAft>
                <a:spcPts val="0"/>
              </a:spcAft>
              <a:buNone/>
            </a:pPr>
            <a:r>
              <a:t/>
            </a:r>
            <a:endParaRPr sz="1600">
              <a:solidFill>
                <a:srgbClr val="666666"/>
              </a:solidFill>
              <a:highlight>
                <a:srgbClr val="FFFFFF"/>
              </a:highlight>
              <a:latin typeface="Georgia"/>
              <a:ea typeface="Georgia"/>
              <a:cs typeface="Georgia"/>
              <a:sym typeface="Georgia"/>
            </a:endParaRPr>
          </a:p>
          <a:p>
            <a:pPr indent="0" lvl="0" marL="0" rtl="0" algn="l">
              <a:spcBef>
                <a:spcPts val="0"/>
              </a:spcBef>
              <a:spcAft>
                <a:spcPts val="0"/>
              </a:spcAft>
              <a:buNone/>
            </a:pPr>
            <a:r>
              <a:t/>
            </a:r>
            <a:endParaRPr b="1" sz="1500">
              <a:solidFill>
                <a:srgbClr val="626262"/>
              </a:solidFill>
              <a:highlight>
                <a:srgbClr val="F4F4F4"/>
              </a:highlight>
              <a:latin typeface="Open Sans"/>
              <a:ea typeface="Open Sans"/>
              <a:cs typeface="Open Sans"/>
              <a:sym typeface="Open Sans"/>
            </a:endParaRPr>
          </a:p>
          <a:p>
            <a:pPr indent="0" lvl="0" marL="0" rtl="0" algn="l">
              <a:spcBef>
                <a:spcPts val="0"/>
              </a:spcBef>
              <a:spcAft>
                <a:spcPts val="0"/>
              </a:spcAft>
              <a:buNone/>
            </a:pPr>
            <a:r>
              <a:t/>
            </a:r>
            <a:endParaRPr sz="1600">
              <a:solidFill>
                <a:srgbClr val="666666"/>
              </a:solidFill>
              <a:highlight>
                <a:srgbClr val="FFFFFF"/>
              </a:highlight>
              <a:latin typeface="Georgia"/>
              <a:ea typeface="Georgia"/>
              <a:cs typeface="Georgia"/>
              <a:sym typeface="Georgia"/>
            </a:endParaRPr>
          </a:p>
          <a:p>
            <a:pPr indent="0" lvl="0" marL="0" rtl="0" algn="l">
              <a:spcBef>
                <a:spcPts val="0"/>
              </a:spcBef>
              <a:spcAft>
                <a:spcPts val="0"/>
              </a:spcAft>
              <a:buNone/>
            </a:pPr>
            <a:r>
              <a:t/>
            </a:r>
            <a:endParaRPr sz="1600">
              <a:solidFill>
                <a:srgbClr val="666666"/>
              </a:solidFill>
              <a:highlight>
                <a:srgbClr val="FFFFFF"/>
              </a:highlight>
              <a:latin typeface="Georgia"/>
              <a:ea typeface="Georgia"/>
              <a:cs typeface="Georgia"/>
              <a:sym typeface="Georgia"/>
            </a:endParaRPr>
          </a:p>
        </p:txBody>
      </p:sp>
      <p:pic>
        <p:nvPicPr>
          <p:cNvPr id="181" name="Google Shape;181;p29"/>
          <p:cNvPicPr preferRelativeResize="0"/>
          <p:nvPr/>
        </p:nvPicPr>
        <p:blipFill>
          <a:blip r:embed="rId3">
            <a:alphaModFix/>
          </a:blip>
          <a:stretch>
            <a:fillRect/>
          </a:stretch>
        </p:blipFill>
        <p:spPr>
          <a:xfrm>
            <a:off x="1057163" y="2770250"/>
            <a:ext cx="6866026" cy="16306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5" name="Shape 185"/>
        <p:cNvGrpSpPr/>
        <p:nvPr/>
      </p:nvGrpSpPr>
      <p:grpSpPr>
        <a:xfrm>
          <a:off x="0" y="0"/>
          <a:ext cx="0" cy="0"/>
          <a:chOff x="0" y="0"/>
          <a:chExt cx="0" cy="0"/>
        </a:xfrm>
      </p:grpSpPr>
      <p:sp>
        <p:nvSpPr>
          <p:cNvPr id="186" name="Google Shape;186;p30"/>
          <p:cNvSpPr txBox="1"/>
          <p:nvPr/>
        </p:nvSpPr>
        <p:spPr>
          <a:xfrm>
            <a:off x="566925" y="744325"/>
            <a:ext cx="7846500" cy="3941100"/>
          </a:xfrm>
          <a:prstGeom prst="rect">
            <a:avLst/>
          </a:prstGeom>
          <a:noFill/>
          <a:ln>
            <a:noFill/>
          </a:ln>
          <a:effectLst>
            <a:outerShdw blurRad="57150" rotWithShape="0" algn="bl" dir="5400000" dist="19050">
              <a:schemeClr val="lt1">
                <a:alpha val="50000"/>
              </a:schemeClr>
            </a:outerShdw>
            <a:reflection blurRad="0" dir="0" dist="0" endA="0" fadeDir="5400012" kx="0" rotWithShape="0" algn="bl" stPos="0" sy="-100000" ky="0"/>
          </a:effectLst>
        </p:spPr>
        <p:txBody>
          <a:bodyPr anchorCtr="0" anchor="ctr" bIns="91425" lIns="91425" spcFirstLastPara="1" rIns="91425" wrap="square" tIns="91425">
            <a:noAutofit/>
          </a:bodyPr>
          <a:lstStyle/>
          <a:p>
            <a:pPr indent="0" lvl="0" marL="2743200" rtl="0" algn="l">
              <a:lnSpc>
                <a:spcPct val="115000"/>
              </a:lnSpc>
              <a:spcBef>
                <a:spcPts val="0"/>
              </a:spcBef>
              <a:spcAft>
                <a:spcPts val="0"/>
              </a:spcAft>
              <a:buNone/>
            </a:pPr>
            <a:r>
              <a:t/>
            </a:r>
            <a:endParaRPr sz="3100">
              <a:solidFill>
                <a:srgbClr val="FF0000"/>
              </a:solidFill>
              <a:highlight>
                <a:srgbClr val="FFFFFF"/>
              </a:highlight>
              <a:latin typeface="Permanent Marker"/>
              <a:ea typeface="Permanent Marker"/>
              <a:cs typeface="Permanent Marker"/>
              <a:sym typeface="Permanent Marker"/>
            </a:endParaRPr>
          </a:p>
          <a:p>
            <a:pPr indent="0" lvl="0" marL="0" rtl="0" algn="l">
              <a:spcBef>
                <a:spcPts val="0"/>
              </a:spcBef>
              <a:spcAft>
                <a:spcPts val="0"/>
              </a:spcAft>
              <a:buNone/>
            </a:pPr>
            <a:r>
              <a:t/>
            </a:r>
            <a:endParaRPr sz="1600">
              <a:solidFill>
                <a:srgbClr val="666666"/>
              </a:solidFill>
              <a:highlight>
                <a:srgbClr val="FFFFFF"/>
              </a:highlight>
              <a:latin typeface="Georgia"/>
              <a:ea typeface="Georgia"/>
              <a:cs typeface="Georgia"/>
              <a:sym typeface="Georgia"/>
            </a:endParaRPr>
          </a:p>
          <a:p>
            <a:pPr indent="0" lvl="0" marL="0" rtl="0" algn="l">
              <a:spcBef>
                <a:spcPts val="0"/>
              </a:spcBef>
              <a:spcAft>
                <a:spcPts val="0"/>
              </a:spcAft>
              <a:buNone/>
            </a:pPr>
            <a:r>
              <a:t/>
            </a:r>
            <a:endParaRPr b="1" sz="1500">
              <a:solidFill>
                <a:srgbClr val="626262"/>
              </a:solidFill>
              <a:highlight>
                <a:srgbClr val="F4F4F4"/>
              </a:highlight>
              <a:latin typeface="Open Sans"/>
              <a:ea typeface="Open Sans"/>
              <a:cs typeface="Open Sans"/>
              <a:sym typeface="Open Sans"/>
            </a:endParaRPr>
          </a:p>
          <a:p>
            <a:pPr indent="0" lvl="0" marL="0" rtl="0" algn="l">
              <a:spcBef>
                <a:spcPts val="0"/>
              </a:spcBef>
              <a:spcAft>
                <a:spcPts val="0"/>
              </a:spcAft>
              <a:buNone/>
            </a:pPr>
            <a:r>
              <a:t/>
            </a:r>
            <a:endParaRPr sz="1600">
              <a:solidFill>
                <a:srgbClr val="666666"/>
              </a:solidFill>
              <a:highlight>
                <a:srgbClr val="FFFFFF"/>
              </a:highlight>
              <a:latin typeface="Georgia"/>
              <a:ea typeface="Georgia"/>
              <a:cs typeface="Georgia"/>
              <a:sym typeface="Georgia"/>
            </a:endParaRPr>
          </a:p>
          <a:p>
            <a:pPr indent="0" lvl="0" marL="0" rtl="0" algn="l">
              <a:spcBef>
                <a:spcPts val="0"/>
              </a:spcBef>
              <a:spcAft>
                <a:spcPts val="0"/>
              </a:spcAft>
              <a:buNone/>
            </a:pPr>
            <a:r>
              <a:t/>
            </a:r>
            <a:endParaRPr sz="1600">
              <a:solidFill>
                <a:srgbClr val="666666"/>
              </a:solidFill>
              <a:highlight>
                <a:srgbClr val="FFFFFF"/>
              </a:highlight>
              <a:latin typeface="Georgia"/>
              <a:ea typeface="Georgia"/>
              <a:cs typeface="Georgia"/>
              <a:sym typeface="Georgia"/>
            </a:endParaRPr>
          </a:p>
        </p:txBody>
      </p:sp>
      <p:pic>
        <p:nvPicPr>
          <p:cNvPr id="187" name="Google Shape;187;p30"/>
          <p:cNvPicPr preferRelativeResize="0"/>
          <p:nvPr/>
        </p:nvPicPr>
        <p:blipFill>
          <a:blip r:embed="rId3">
            <a:alphaModFix/>
          </a:blip>
          <a:stretch>
            <a:fillRect/>
          </a:stretch>
        </p:blipFill>
        <p:spPr>
          <a:xfrm>
            <a:off x="2133600" y="810350"/>
            <a:ext cx="4876800" cy="36576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1" name="Shape 191"/>
        <p:cNvGrpSpPr/>
        <p:nvPr/>
      </p:nvGrpSpPr>
      <p:grpSpPr>
        <a:xfrm>
          <a:off x="0" y="0"/>
          <a:ext cx="0" cy="0"/>
          <a:chOff x="0" y="0"/>
          <a:chExt cx="0" cy="0"/>
        </a:xfrm>
      </p:grpSpPr>
      <p:sp>
        <p:nvSpPr>
          <p:cNvPr id="192" name="Google Shape;192;p31"/>
          <p:cNvSpPr txBox="1"/>
          <p:nvPr>
            <p:ph type="ctrTitle"/>
          </p:nvPr>
        </p:nvSpPr>
        <p:spPr>
          <a:xfrm>
            <a:off x="903800" y="1343904"/>
            <a:ext cx="7236900" cy="1430400"/>
          </a:xfrm>
          <a:prstGeom prst="rect">
            <a:avLst/>
          </a:prstGeom>
        </p:spPr>
        <p:txBody>
          <a:bodyPr anchorCtr="0" anchor="b" bIns="91425" lIns="91425" spcFirstLastPara="1" rIns="91425" wrap="square" tIns="91425">
            <a:noAutofit/>
          </a:bodyPr>
          <a:lstStyle/>
          <a:p>
            <a:pPr indent="0" lvl="0" marL="457200" rtl="0" algn="l">
              <a:spcBef>
                <a:spcPts val="0"/>
              </a:spcBef>
              <a:spcAft>
                <a:spcPts val="0"/>
              </a:spcAft>
              <a:buNone/>
            </a:pPr>
            <a:r>
              <a:t/>
            </a:r>
            <a:endParaRPr b="0" sz="3000">
              <a:latin typeface="Georgia"/>
              <a:ea typeface="Georgia"/>
              <a:cs typeface="Georgia"/>
              <a:sym typeface="Georgia"/>
            </a:endParaRPr>
          </a:p>
          <a:p>
            <a:pPr indent="0" lvl="0" marL="457200" rtl="0" algn="l">
              <a:spcBef>
                <a:spcPts val="0"/>
              </a:spcBef>
              <a:spcAft>
                <a:spcPts val="0"/>
              </a:spcAft>
              <a:buNone/>
            </a:pPr>
            <a:r>
              <a:t/>
            </a:r>
            <a:endParaRPr b="0" sz="3000">
              <a:latin typeface="Georgia"/>
              <a:ea typeface="Georgia"/>
              <a:cs typeface="Georgia"/>
              <a:sym typeface="Georgia"/>
            </a:endParaRPr>
          </a:p>
          <a:p>
            <a:pPr indent="0" lvl="0" marL="457200" rtl="0" algn="l">
              <a:spcBef>
                <a:spcPts val="0"/>
              </a:spcBef>
              <a:spcAft>
                <a:spcPts val="0"/>
              </a:spcAft>
              <a:buNone/>
            </a:pPr>
            <a:r>
              <a:t/>
            </a:r>
            <a:endParaRPr b="0" sz="3000">
              <a:latin typeface="Georgia"/>
              <a:ea typeface="Georgia"/>
              <a:cs typeface="Georgia"/>
              <a:sym typeface="Georgia"/>
            </a:endParaRPr>
          </a:p>
          <a:p>
            <a:pPr indent="0" lvl="0" marL="1371600" rtl="0" algn="l">
              <a:spcBef>
                <a:spcPts val="0"/>
              </a:spcBef>
              <a:spcAft>
                <a:spcPts val="0"/>
              </a:spcAft>
              <a:buNone/>
            </a:pPr>
            <a:r>
              <a:rPr b="0" lang="en" sz="3000">
                <a:latin typeface="Georgia"/>
                <a:ea typeface="Georgia"/>
                <a:cs typeface="Georgia"/>
                <a:sym typeface="Georgia"/>
              </a:rPr>
              <a:t>Understanding</a:t>
            </a:r>
            <a:r>
              <a:rPr b="0" lang="en" sz="3000">
                <a:latin typeface="Georgia"/>
                <a:ea typeface="Georgia"/>
                <a:cs typeface="Georgia"/>
                <a:sym typeface="Georgia"/>
              </a:rPr>
              <a:t> Kubernetes</a:t>
            </a:r>
            <a:endParaRPr b="0" sz="3000">
              <a:latin typeface="Georgia"/>
              <a:ea typeface="Georgia"/>
              <a:cs typeface="Georgia"/>
              <a:sym typeface="Georgia"/>
            </a:endParaRPr>
          </a:p>
          <a:p>
            <a:pPr indent="0" lvl="0" marL="457200" rtl="0" algn="ctr">
              <a:spcBef>
                <a:spcPts val="0"/>
              </a:spcBef>
              <a:spcAft>
                <a:spcPts val="0"/>
              </a:spcAft>
              <a:buNone/>
            </a:pPr>
            <a:r>
              <a:t/>
            </a:r>
            <a:endParaRPr b="0" sz="3400">
              <a:latin typeface="Georgia"/>
              <a:ea typeface="Georgia"/>
              <a:cs typeface="Georgia"/>
              <a:sym typeface="Georgia"/>
            </a:endParaRPr>
          </a:p>
        </p:txBody>
      </p:sp>
      <p:sp>
        <p:nvSpPr>
          <p:cNvPr id="193" name="Google Shape;193;p31"/>
          <p:cNvSpPr txBox="1"/>
          <p:nvPr/>
        </p:nvSpPr>
        <p:spPr>
          <a:xfrm>
            <a:off x="2134950" y="2831600"/>
            <a:ext cx="4874100" cy="54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A64D79"/>
                </a:solidFill>
                <a:latin typeface="Georgia"/>
                <a:ea typeface="Georgia"/>
                <a:cs typeface="Georgia"/>
                <a:sym typeface="Georgia"/>
              </a:rPr>
              <a:t>Automate container deployment,scaling &amp;</a:t>
            </a:r>
            <a:r>
              <a:rPr lang="en" sz="2400">
                <a:solidFill>
                  <a:srgbClr val="3C78D8"/>
                </a:solidFill>
                <a:latin typeface="Georgia"/>
                <a:ea typeface="Georgia"/>
                <a:cs typeface="Georgia"/>
                <a:sym typeface="Georgia"/>
              </a:rPr>
              <a:t> </a:t>
            </a:r>
            <a:r>
              <a:rPr lang="en">
                <a:solidFill>
                  <a:srgbClr val="A64D79"/>
                </a:solidFill>
                <a:latin typeface="Georgia"/>
                <a:ea typeface="Georgia"/>
                <a:cs typeface="Georgia"/>
                <a:sym typeface="Georgia"/>
              </a:rPr>
              <a:t>management</a:t>
            </a:r>
            <a:endParaRPr sz="2400">
              <a:solidFill>
                <a:srgbClr val="3C78D8"/>
              </a:solidFill>
              <a:latin typeface="Georgia"/>
              <a:ea typeface="Georgia"/>
              <a:cs typeface="Georgia"/>
              <a:sym typeface="Georgia"/>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 name="Shape 72"/>
        <p:cNvGrpSpPr/>
        <p:nvPr/>
      </p:nvGrpSpPr>
      <p:grpSpPr>
        <a:xfrm>
          <a:off x="0" y="0"/>
          <a:ext cx="0" cy="0"/>
          <a:chOff x="0" y="0"/>
          <a:chExt cx="0" cy="0"/>
        </a:xfrm>
      </p:grpSpPr>
      <p:sp>
        <p:nvSpPr>
          <p:cNvPr id="73" name="Google Shape;73;p14"/>
          <p:cNvSpPr txBox="1"/>
          <p:nvPr>
            <p:ph type="title"/>
          </p:nvPr>
        </p:nvSpPr>
        <p:spPr>
          <a:xfrm>
            <a:off x="383300" y="427875"/>
            <a:ext cx="8227800" cy="1916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b="0">
              <a:latin typeface="Georgia"/>
              <a:ea typeface="Georgia"/>
              <a:cs typeface="Georgia"/>
              <a:sym typeface="Georgia"/>
            </a:endParaRPr>
          </a:p>
          <a:p>
            <a:pPr indent="0" lvl="0" marL="0" rtl="0" algn="ctr">
              <a:spcBef>
                <a:spcPts val="0"/>
              </a:spcBef>
              <a:spcAft>
                <a:spcPts val="0"/>
              </a:spcAft>
              <a:buNone/>
            </a:pPr>
            <a:r>
              <a:t/>
            </a:r>
            <a:endParaRPr b="0">
              <a:latin typeface="Georgia"/>
              <a:ea typeface="Georgia"/>
              <a:cs typeface="Georgia"/>
              <a:sym typeface="Georgia"/>
            </a:endParaRPr>
          </a:p>
          <a:p>
            <a:pPr indent="0" lvl="0" marL="0" rtl="0" algn="ctr">
              <a:spcBef>
                <a:spcPts val="0"/>
              </a:spcBef>
              <a:spcAft>
                <a:spcPts val="0"/>
              </a:spcAft>
              <a:buNone/>
            </a:pPr>
            <a:r>
              <a:t/>
            </a:r>
            <a:endParaRPr b="0">
              <a:latin typeface="Georgia"/>
              <a:ea typeface="Georgia"/>
              <a:cs typeface="Georgia"/>
              <a:sym typeface="Georgia"/>
            </a:endParaRPr>
          </a:p>
          <a:p>
            <a:pPr indent="0" lvl="0" marL="0" rtl="0" algn="ctr">
              <a:spcBef>
                <a:spcPts val="0"/>
              </a:spcBef>
              <a:spcAft>
                <a:spcPts val="0"/>
              </a:spcAft>
              <a:buNone/>
            </a:pPr>
            <a:r>
              <a:rPr b="0" lang="en">
                <a:latin typeface="Georgia"/>
                <a:ea typeface="Georgia"/>
                <a:cs typeface="Georgia"/>
                <a:sym typeface="Georgia"/>
              </a:rPr>
              <a:t>Kubernetes</a:t>
            </a:r>
            <a:r>
              <a:rPr b="0" lang="en">
                <a:latin typeface="Georgia"/>
                <a:ea typeface="Georgia"/>
                <a:cs typeface="Georgia"/>
                <a:sym typeface="Georgia"/>
              </a:rPr>
              <a:t> </a:t>
            </a:r>
            <a:endParaRPr b="0">
              <a:latin typeface="Georgia"/>
              <a:ea typeface="Georgia"/>
              <a:cs typeface="Georgia"/>
              <a:sym typeface="Georgia"/>
            </a:endParaRPr>
          </a:p>
          <a:p>
            <a:pPr indent="0" lvl="0" marL="0" rtl="0" algn="l">
              <a:lnSpc>
                <a:spcPct val="115000"/>
              </a:lnSpc>
              <a:spcBef>
                <a:spcPts val="0"/>
              </a:spcBef>
              <a:spcAft>
                <a:spcPts val="0"/>
              </a:spcAft>
              <a:buNone/>
            </a:pPr>
            <a:r>
              <a:rPr b="0" lang="en" sz="900">
                <a:solidFill>
                  <a:srgbClr val="000000"/>
                </a:solidFill>
                <a:latin typeface="Arial"/>
                <a:ea typeface="Arial"/>
                <a:cs typeface="Arial"/>
                <a:sym typeface="Arial"/>
              </a:rPr>
              <a:t>                                                                              </a:t>
            </a:r>
            <a:endParaRPr b="0" sz="900">
              <a:solidFill>
                <a:srgbClr val="000000"/>
              </a:solidFill>
              <a:latin typeface="Arial"/>
              <a:ea typeface="Arial"/>
              <a:cs typeface="Arial"/>
              <a:sym typeface="Arial"/>
            </a:endParaRPr>
          </a:p>
          <a:p>
            <a:pPr indent="0" lvl="0" marL="0" rtl="0" algn="l">
              <a:lnSpc>
                <a:spcPct val="115000"/>
              </a:lnSpc>
              <a:spcBef>
                <a:spcPts val="0"/>
              </a:spcBef>
              <a:spcAft>
                <a:spcPts val="0"/>
              </a:spcAft>
              <a:buNone/>
            </a:pPr>
            <a:r>
              <a:rPr b="0" lang="en" sz="900">
                <a:solidFill>
                  <a:srgbClr val="000000"/>
                </a:solidFill>
                <a:latin typeface="Arial"/>
                <a:ea typeface="Arial"/>
                <a:cs typeface="Arial"/>
                <a:sym typeface="Arial"/>
              </a:rPr>
              <a:t>       </a:t>
            </a:r>
            <a:endParaRPr b="0" sz="900">
              <a:solidFill>
                <a:srgbClr val="000000"/>
              </a:solidFill>
              <a:latin typeface="Arial"/>
              <a:ea typeface="Arial"/>
              <a:cs typeface="Arial"/>
              <a:sym typeface="Arial"/>
            </a:endParaRPr>
          </a:p>
          <a:p>
            <a:pPr indent="0" lvl="0" marL="0" rtl="0" algn="l">
              <a:lnSpc>
                <a:spcPct val="115000"/>
              </a:lnSpc>
              <a:spcBef>
                <a:spcPts val="0"/>
              </a:spcBef>
              <a:spcAft>
                <a:spcPts val="0"/>
              </a:spcAft>
              <a:buNone/>
            </a:pPr>
            <a:r>
              <a:rPr b="0" lang="en" sz="900">
                <a:solidFill>
                  <a:srgbClr val="000000"/>
                </a:solidFill>
                <a:latin typeface="Arial"/>
                <a:ea typeface="Arial"/>
                <a:cs typeface="Arial"/>
                <a:sym typeface="Arial"/>
              </a:rPr>
              <a:t>                     </a:t>
            </a:r>
            <a:endParaRPr b="0" sz="2100">
              <a:solidFill>
                <a:srgbClr val="F6B26B"/>
              </a:solidFill>
              <a:latin typeface="Georgia"/>
              <a:ea typeface="Georgia"/>
              <a:cs typeface="Georgia"/>
              <a:sym typeface="Georgia"/>
            </a:endParaRPr>
          </a:p>
          <a:p>
            <a:pPr indent="0" lvl="0" marL="0" rtl="0" algn="ctr">
              <a:spcBef>
                <a:spcPts val="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7" name="Shape 197"/>
        <p:cNvGrpSpPr/>
        <p:nvPr/>
      </p:nvGrpSpPr>
      <p:grpSpPr>
        <a:xfrm>
          <a:off x="0" y="0"/>
          <a:ext cx="0" cy="0"/>
          <a:chOff x="0" y="0"/>
          <a:chExt cx="0" cy="0"/>
        </a:xfrm>
      </p:grpSpPr>
      <p:sp>
        <p:nvSpPr>
          <p:cNvPr id="198" name="Google Shape;198;p32"/>
          <p:cNvSpPr txBox="1"/>
          <p:nvPr>
            <p:ph type="title"/>
          </p:nvPr>
        </p:nvSpPr>
        <p:spPr>
          <a:xfrm>
            <a:off x="311700" y="98550"/>
            <a:ext cx="8520600" cy="707400"/>
          </a:xfrm>
          <a:prstGeom prst="rect">
            <a:avLst/>
          </a:prstGeom>
        </p:spPr>
        <p:txBody>
          <a:bodyPr anchorCtr="0" anchor="t" bIns="91425" lIns="91425" spcFirstLastPara="1" rIns="91425" wrap="square" tIns="91425">
            <a:noAutofit/>
          </a:bodyPr>
          <a:lstStyle/>
          <a:p>
            <a:pPr indent="0" lvl="0" marL="1371600" rtl="0" algn="l">
              <a:spcBef>
                <a:spcPts val="0"/>
              </a:spcBef>
              <a:spcAft>
                <a:spcPts val="0"/>
              </a:spcAft>
              <a:buNone/>
            </a:pPr>
            <a:r>
              <a:rPr b="0" lang="en" sz="2800">
                <a:latin typeface="Georgia"/>
                <a:ea typeface="Georgia"/>
                <a:cs typeface="Georgia"/>
                <a:sym typeface="Georgia"/>
              </a:rPr>
              <a:t>What exactly Kubernetes looks like ?</a:t>
            </a:r>
            <a:endParaRPr b="0" sz="2800">
              <a:latin typeface="Georgia"/>
              <a:ea typeface="Georgia"/>
              <a:cs typeface="Georgia"/>
              <a:sym typeface="Georgia"/>
            </a:endParaRPr>
          </a:p>
        </p:txBody>
      </p:sp>
      <p:sp>
        <p:nvSpPr>
          <p:cNvPr id="199" name="Google Shape;199;p32"/>
          <p:cNvSpPr txBox="1"/>
          <p:nvPr/>
        </p:nvSpPr>
        <p:spPr>
          <a:xfrm>
            <a:off x="566925" y="744325"/>
            <a:ext cx="8010900" cy="3985800"/>
          </a:xfrm>
          <a:prstGeom prst="rect">
            <a:avLst/>
          </a:prstGeom>
          <a:noFill/>
          <a:ln>
            <a:noFill/>
          </a:ln>
          <a:effectLst>
            <a:outerShdw blurRad="57150" rotWithShape="0" algn="bl" dir="5400000" dist="19050">
              <a:schemeClr val="lt1">
                <a:alpha val="50000"/>
              </a:schemeClr>
            </a:outerShdw>
            <a:reflection blurRad="0" dir="0" dist="0" endA="0" fadeDir="5400012" kx="0" rotWithShape="0" algn="bl" stPos="0" sy="-100000" ky="0"/>
          </a:effectLst>
        </p:spPr>
        <p:txBody>
          <a:bodyPr anchorCtr="0" anchor="t" bIns="91425" lIns="91425" spcFirstLastPara="1" rIns="91425" wrap="square" tIns="91425">
            <a:noAutofit/>
          </a:bodyPr>
          <a:lstStyle/>
          <a:p>
            <a:pPr indent="-317500" lvl="0" marL="457200" rtl="0" algn="l">
              <a:spcBef>
                <a:spcPts val="0"/>
              </a:spcBef>
              <a:spcAft>
                <a:spcPts val="0"/>
              </a:spcAft>
              <a:buClr>
                <a:srgbClr val="999999"/>
              </a:buClr>
              <a:buSzPts val="1400"/>
              <a:buFont typeface="Georgia"/>
              <a:buChar char="●"/>
            </a:pPr>
            <a:r>
              <a:rPr lang="en">
                <a:solidFill>
                  <a:srgbClr val="999999"/>
                </a:solidFill>
                <a:highlight>
                  <a:srgbClr val="FFFFFF"/>
                </a:highlight>
                <a:latin typeface="Georgia"/>
                <a:ea typeface="Georgia"/>
                <a:cs typeface="Georgia"/>
                <a:sym typeface="Georgia"/>
              </a:rPr>
              <a:t>Kubernetes is like an Operating System for computer clusters</a:t>
            </a:r>
            <a:endParaRPr>
              <a:solidFill>
                <a:srgbClr val="999999"/>
              </a:solidFill>
              <a:highlight>
                <a:srgbClr val="FFFFFF"/>
              </a:highlight>
              <a:latin typeface="Georgia"/>
              <a:ea typeface="Georgia"/>
              <a:cs typeface="Georgia"/>
              <a:sym typeface="Georgia"/>
            </a:endParaRPr>
          </a:p>
          <a:p>
            <a:pPr indent="0" lvl="0" marL="457200" rtl="0" algn="l">
              <a:spcBef>
                <a:spcPts val="0"/>
              </a:spcBef>
              <a:spcAft>
                <a:spcPts val="0"/>
              </a:spcAft>
              <a:buNone/>
            </a:pPr>
            <a:r>
              <a:t/>
            </a:r>
            <a:endParaRPr>
              <a:solidFill>
                <a:srgbClr val="999999"/>
              </a:solidFill>
              <a:highlight>
                <a:srgbClr val="FFFFFF"/>
              </a:highlight>
              <a:latin typeface="Georgia"/>
              <a:ea typeface="Georgia"/>
              <a:cs typeface="Georgia"/>
              <a:sym typeface="Georgia"/>
            </a:endParaRPr>
          </a:p>
          <a:p>
            <a:pPr indent="-317500" lvl="0" marL="457200" rtl="0" algn="l">
              <a:lnSpc>
                <a:spcPct val="115000"/>
              </a:lnSpc>
              <a:spcBef>
                <a:spcPts val="0"/>
              </a:spcBef>
              <a:spcAft>
                <a:spcPts val="0"/>
              </a:spcAft>
              <a:buClr>
                <a:srgbClr val="999999"/>
              </a:buClr>
              <a:buSzPts val="1400"/>
              <a:buFont typeface="Georgia"/>
              <a:buChar char="●"/>
            </a:pPr>
            <a:r>
              <a:rPr lang="en">
                <a:solidFill>
                  <a:srgbClr val="999999"/>
                </a:solidFill>
                <a:highlight>
                  <a:srgbClr val="FFFFFF"/>
                </a:highlight>
                <a:latin typeface="Georgia"/>
                <a:ea typeface="Georgia"/>
                <a:cs typeface="Georgia"/>
                <a:sym typeface="Georgia"/>
              </a:rPr>
              <a:t>Just as an operating system supports the basic functions of a computer, like scheduling processes on its CPUs and acting as an interface between the application and the computer’s hardware</a:t>
            </a:r>
            <a:endParaRPr>
              <a:solidFill>
                <a:srgbClr val="999999"/>
              </a:solidFill>
              <a:highlight>
                <a:srgbClr val="FFFFFF"/>
              </a:highlight>
              <a:latin typeface="Georgia"/>
              <a:ea typeface="Georgia"/>
              <a:cs typeface="Georgia"/>
              <a:sym typeface="Georgia"/>
            </a:endParaRPr>
          </a:p>
          <a:p>
            <a:pPr indent="0" lvl="0" marL="457200" rtl="0" algn="l">
              <a:lnSpc>
                <a:spcPct val="115000"/>
              </a:lnSpc>
              <a:spcBef>
                <a:spcPts val="0"/>
              </a:spcBef>
              <a:spcAft>
                <a:spcPts val="0"/>
              </a:spcAft>
              <a:buNone/>
            </a:pPr>
            <a:r>
              <a:t/>
            </a:r>
            <a:endParaRPr>
              <a:solidFill>
                <a:srgbClr val="999999"/>
              </a:solidFill>
              <a:highlight>
                <a:srgbClr val="FFFFFF"/>
              </a:highlight>
              <a:latin typeface="Georgia"/>
              <a:ea typeface="Georgia"/>
              <a:cs typeface="Georgia"/>
              <a:sym typeface="Georgia"/>
            </a:endParaRPr>
          </a:p>
          <a:p>
            <a:pPr indent="-317500" lvl="0" marL="457200" rtl="0" algn="l">
              <a:lnSpc>
                <a:spcPct val="115000"/>
              </a:lnSpc>
              <a:spcBef>
                <a:spcPts val="0"/>
              </a:spcBef>
              <a:spcAft>
                <a:spcPts val="0"/>
              </a:spcAft>
              <a:buClr>
                <a:srgbClr val="999999"/>
              </a:buClr>
              <a:buSzPts val="1400"/>
              <a:buFont typeface="Georgia"/>
              <a:buChar char="●"/>
            </a:pPr>
            <a:r>
              <a:rPr lang="en">
                <a:solidFill>
                  <a:srgbClr val="999999"/>
                </a:solidFill>
                <a:highlight>
                  <a:srgbClr val="FFFFFF"/>
                </a:highlight>
                <a:latin typeface="Georgia"/>
                <a:ea typeface="Georgia"/>
                <a:cs typeface="Georgia"/>
                <a:sym typeface="Georgia"/>
              </a:rPr>
              <a:t>Kubernetes schedules the components of a distributed application onto individual computers in the computer cluster and acts as an interface between the application and the cluster.</a:t>
            </a:r>
            <a:endParaRPr>
              <a:solidFill>
                <a:srgbClr val="999999"/>
              </a:solidFill>
              <a:highlight>
                <a:srgbClr val="FFFFFF"/>
              </a:highlight>
              <a:latin typeface="Georgia"/>
              <a:ea typeface="Georgia"/>
              <a:cs typeface="Georgia"/>
              <a:sym typeface="Georgia"/>
            </a:endParaRPr>
          </a:p>
          <a:p>
            <a:pPr indent="0" lvl="0" marL="457200" rtl="0" algn="l">
              <a:spcBef>
                <a:spcPts val="0"/>
              </a:spcBef>
              <a:spcAft>
                <a:spcPts val="0"/>
              </a:spcAft>
              <a:buNone/>
            </a:pPr>
            <a:r>
              <a:t/>
            </a:r>
            <a:endParaRPr>
              <a:solidFill>
                <a:srgbClr val="999999"/>
              </a:solidFill>
              <a:highlight>
                <a:srgbClr val="FFFFFF"/>
              </a:highlight>
              <a:latin typeface="Georgia"/>
              <a:ea typeface="Georgia"/>
              <a:cs typeface="Georgia"/>
              <a:sym typeface="Georgia"/>
            </a:endParaRPr>
          </a:p>
          <a:p>
            <a:pPr indent="0" lvl="0" marL="0" rtl="0" algn="l">
              <a:lnSpc>
                <a:spcPct val="115000"/>
              </a:lnSpc>
              <a:spcBef>
                <a:spcPts val="0"/>
              </a:spcBef>
              <a:spcAft>
                <a:spcPts val="0"/>
              </a:spcAft>
              <a:buNone/>
            </a:pPr>
            <a:r>
              <a:t/>
            </a:r>
            <a:endParaRPr>
              <a:solidFill>
                <a:srgbClr val="999999"/>
              </a:solidFill>
              <a:highlight>
                <a:srgbClr val="FFFFFF"/>
              </a:highlight>
              <a:latin typeface="Georgia"/>
              <a:ea typeface="Georgia"/>
              <a:cs typeface="Georgia"/>
              <a:sym typeface="Georgia"/>
            </a:endParaRPr>
          </a:p>
          <a:p>
            <a:pPr indent="0" lvl="0" marL="0" rtl="0" algn="l">
              <a:lnSpc>
                <a:spcPct val="115000"/>
              </a:lnSpc>
              <a:spcBef>
                <a:spcPts val="0"/>
              </a:spcBef>
              <a:spcAft>
                <a:spcPts val="0"/>
              </a:spcAft>
              <a:buNone/>
            </a:pPr>
            <a:r>
              <a:t/>
            </a:r>
            <a:endParaRPr>
              <a:solidFill>
                <a:srgbClr val="999999"/>
              </a:solidFill>
              <a:highlight>
                <a:srgbClr val="FFFFFF"/>
              </a:highlight>
              <a:latin typeface="Georgia"/>
              <a:ea typeface="Georgia"/>
              <a:cs typeface="Georgia"/>
              <a:sym typeface="Georgia"/>
            </a:endParaRPr>
          </a:p>
          <a:p>
            <a:pPr indent="0" lvl="0" marL="0" rtl="0" algn="l">
              <a:lnSpc>
                <a:spcPct val="115000"/>
              </a:lnSpc>
              <a:spcBef>
                <a:spcPts val="0"/>
              </a:spcBef>
              <a:spcAft>
                <a:spcPts val="0"/>
              </a:spcAft>
              <a:buNone/>
            </a:pPr>
            <a:r>
              <a:t/>
            </a:r>
            <a:endParaRPr>
              <a:solidFill>
                <a:srgbClr val="999999"/>
              </a:solidFill>
              <a:highlight>
                <a:srgbClr val="FFFFFF"/>
              </a:highlight>
              <a:latin typeface="Georgia"/>
              <a:ea typeface="Georgia"/>
              <a:cs typeface="Georgia"/>
              <a:sym typeface="Georgia"/>
            </a:endParaRPr>
          </a:p>
          <a:p>
            <a:pPr indent="0" lvl="0" marL="0" rtl="0" algn="l">
              <a:lnSpc>
                <a:spcPct val="115000"/>
              </a:lnSpc>
              <a:spcBef>
                <a:spcPts val="0"/>
              </a:spcBef>
              <a:spcAft>
                <a:spcPts val="0"/>
              </a:spcAft>
              <a:buNone/>
            </a:pPr>
            <a:r>
              <a:t/>
            </a:r>
            <a:endParaRPr>
              <a:solidFill>
                <a:srgbClr val="999999"/>
              </a:solidFill>
              <a:highlight>
                <a:srgbClr val="FFFFFF"/>
              </a:highlight>
              <a:latin typeface="Georgia"/>
              <a:ea typeface="Georgia"/>
              <a:cs typeface="Georgia"/>
              <a:sym typeface="Georgia"/>
            </a:endParaRPr>
          </a:p>
          <a:p>
            <a:pPr indent="0" lvl="0" marL="0" rtl="0" algn="l">
              <a:lnSpc>
                <a:spcPct val="115000"/>
              </a:lnSpc>
              <a:spcBef>
                <a:spcPts val="0"/>
              </a:spcBef>
              <a:spcAft>
                <a:spcPts val="0"/>
              </a:spcAft>
              <a:buNone/>
            </a:pPr>
            <a:r>
              <a:t/>
            </a:r>
            <a:endParaRPr>
              <a:solidFill>
                <a:srgbClr val="999999"/>
              </a:solidFill>
              <a:highlight>
                <a:srgbClr val="FFFFFF"/>
              </a:highlight>
              <a:latin typeface="Georgia"/>
              <a:ea typeface="Georgia"/>
              <a:cs typeface="Georgia"/>
              <a:sym typeface="Georgia"/>
            </a:endParaRPr>
          </a:p>
          <a:p>
            <a:pPr indent="0" lvl="0" marL="0" rtl="0" algn="l">
              <a:lnSpc>
                <a:spcPct val="115000"/>
              </a:lnSpc>
              <a:spcBef>
                <a:spcPts val="0"/>
              </a:spcBef>
              <a:spcAft>
                <a:spcPts val="0"/>
              </a:spcAft>
              <a:buNone/>
            </a:pPr>
            <a:r>
              <a:t/>
            </a:r>
            <a:endParaRPr>
              <a:solidFill>
                <a:srgbClr val="999999"/>
              </a:solidFill>
              <a:highlight>
                <a:srgbClr val="FFFFFF"/>
              </a:highlight>
              <a:latin typeface="Georgia"/>
              <a:ea typeface="Georgia"/>
              <a:cs typeface="Georgia"/>
              <a:sym typeface="Georgia"/>
            </a:endParaRPr>
          </a:p>
          <a:p>
            <a:pPr indent="0" lvl="0" marL="0" rtl="0" algn="l">
              <a:spcBef>
                <a:spcPts val="0"/>
              </a:spcBef>
              <a:spcAft>
                <a:spcPts val="0"/>
              </a:spcAft>
              <a:buNone/>
            </a:pPr>
            <a:r>
              <a:t/>
            </a:r>
            <a:endParaRPr sz="1600">
              <a:solidFill>
                <a:srgbClr val="666666"/>
              </a:solidFill>
              <a:highlight>
                <a:srgbClr val="FFFFFF"/>
              </a:highlight>
              <a:latin typeface="Georgia"/>
              <a:ea typeface="Georgia"/>
              <a:cs typeface="Georgia"/>
              <a:sym typeface="Georgia"/>
            </a:endParaRPr>
          </a:p>
          <a:p>
            <a:pPr indent="0" lvl="0" marL="0" rtl="0" algn="l">
              <a:spcBef>
                <a:spcPts val="0"/>
              </a:spcBef>
              <a:spcAft>
                <a:spcPts val="0"/>
              </a:spcAft>
              <a:buNone/>
            </a:pPr>
            <a:r>
              <a:t/>
            </a:r>
            <a:endParaRPr b="1" sz="1500">
              <a:solidFill>
                <a:srgbClr val="626262"/>
              </a:solidFill>
              <a:highlight>
                <a:srgbClr val="F4F4F4"/>
              </a:highlight>
              <a:latin typeface="Open Sans"/>
              <a:ea typeface="Open Sans"/>
              <a:cs typeface="Open Sans"/>
              <a:sym typeface="Open Sans"/>
            </a:endParaRPr>
          </a:p>
          <a:p>
            <a:pPr indent="0" lvl="0" marL="0" rtl="0" algn="l">
              <a:spcBef>
                <a:spcPts val="0"/>
              </a:spcBef>
              <a:spcAft>
                <a:spcPts val="0"/>
              </a:spcAft>
              <a:buNone/>
            </a:pPr>
            <a:r>
              <a:t/>
            </a:r>
            <a:endParaRPr sz="1600">
              <a:solidFill>
                <a:srgbClr val="666666"/>
              </a:solidFill>
              <a:highlight>
                <a:srgbClr val="FFFFFF"/>
              </a:highlight>
              <a:latin typeface="Georgia"/>
              <a:ea typeface="Georgia"/>
              <a:cs typeface="Georgia"/>
              <a:sym typeface="Georgia"/>
            </a:endParaRPr>
          </a:p>
          <a:p>
            <a:pPr indent="0" lvl="0" marL="0" rtl="0" algn="l">
              <a:spcBef>
                <a:spcPts val="0"/>
              </a:spcBef>
              <a:spcAft>
                <a:spcPts val="0"/>
              </a:spcAft>
              <a:buNone/>
            </a:pPr>
            <a:r>
              <a:t/>
            </a:r>
            <a:endParaRPr sz="1600">
              <a:solidFill>
                <a:srgbClr val="666666"/>
              </a:solidFill>
              <a:highlight>
                <a:srgbClr val="FFFFFF"/>
              </a:highlight>
              <a:latin typeface="Georgia"/>
              <a:ea typeface="Georgia"/>
              <a:cs typeface="Georgia"/>
              <a:sym typeface="Georgia"/>
            </a:endParaRPr>
          </a:p>
        </p:txBody>
      </p:sp>
      <p:pic>
        <p:nvPicPr>
          <p:cNvPr id="200" name="Google Shape;200;p32"/>
          <p:cNvPicPr preferRelativeResize="0"/>
          <p:nvPr/>
        </p:nvPicPr>
        <p:blipFill>
          <a:blip r:embed="rId3">
            <a:alphaModFix/>
          </a:blip>
          <a:stretch>
            <a:fillRect/>
          </a:stretch>
        </p:blipFill>
        <p:spPr>
          <a:xfrm>
            <a:off x="1400150" y="3275375"/>
            <a:ext cx="6543499" cy="14791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4" name="Shape 204"/>
        <p:cNvGrpSpPr/>
        <p:nvPr/>
      </p:nvGrpSpPr>
      <p:grpSpPr>
        <a:xfrm>
          <a:off x="0" y="0"/>
          <a:ext cx="0" cy="0"/>
          <a:chOff x="0" y="0"/>
          <a:chExt cx="0" cy="0"/>
        </a:xfrm>
      </p:grpSpPr>
      <p:sp>
        <p:nvSpPr>
          <p:cNvPr id="205" name="Google Shape;205;p33"/>
          <p:cNvSpPr txBox="1"/>
          <p:nvPr>
            <p:ph type="title"/>
          </p:nvPr>
        </p:nvSpPr>
        <p:spPr>
          <a:xfrm>
            <a:off x="311700" y="98550"/>
            <a:ext cx="8520600" cy="707400"/>
          </a:xfrm>
          <a:prstGeom prst="rect">
            <a:avLst/>
          </a:prstGeom>
        </p:spPr>
        <p:txBody>
          <a:bodyPr anchorCtr="0" anchor="t" bIns="91425" lIns="91425" spcFirstLastPara="1" rIns="91425" wrap="square" tIns="91425">
            <a:noAutofit/>
          </a:bodyPr>
          <a:lstStyle/>
          <a:p>
            <a:pPr indent="0" lvl="0" marL="1828800" rtl="0" algn="l">
              <a:spcBef>
                <a:spcPts val="0"/>
              </a:spcBef>
              <a:spcAft>
                <a:spcPts val="0"/>
              </a:spcAft>
              <a:buNone/>
            </a:pPr>
            <a:r>
              <a:rPr b="0" lang="en" sz="2800">
                <a:latin typeface="Georgia"/>
                <a:ea typeface="Georgia"/>
                <a:cs typeface="Georgia"/>
                <a:sym typeface="Georgia"/>
              </a:rPr>
              <a:t>What Kubernetes do ?</a:t>
            </a:r>
            <a:endParaRPr b="0" sz="2800">
              <a:latin typeface="Georgia"/>
              <a:ea typeface="Georgia"/>
              <a:cs typeface="Georgia"/>
              <a:sym typeface="Georgia"/>
            </a:endParaRPr>
          </a:p>
        </p:txBody>
      </p:sp>
      <p:sp>
        <p:nvSpPr>
          <p:cNvPr id="206" name="Google Shape;206;p33"/>
          <p:cNvSpPr txBox="1"/>
          <p:nvPr/>
        </p:nvSpPr>
        <p:spPr>
          <a:xfrm>
            <a:off x="566925" y="744325"/>
            <a:ext cx="8010900" cy="3985800"/>
          </a:xfrm>
          <a:prstGeom prst="rect">
            <a:avLst/>
          </a:prstGeom>
          <a:noFill/>
          <a:ln>
            <a:noFill/>
          </a:ln>
          <a:effectLst>
            <a:outerShdw blurRad="57150" rotWithShape="0" algn="bl" dir="5400000" dist="19050">
              <a:schemeClr val="lt1">
                <a:alpha val="50000"/>
              </a:schemeClr>
            </a:outerShdw>
            <a:reflection blurRad="0" dir="0" dist="0" endA="0" fadeDir="5400012" kx="0" rotWithShape="0" algn="bl" stPos="0" sy="-100000" ky="0"/>
          </a:effectLst>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999999"/>
              </a:solidFill>
              <a:highlight>
                <a:srgbClr val="FFFFFF"/>
              </a:highlight>
              <a:latin typeface="Georgia"/>
              <a:ea typeface="Georgia"/>
              <a:cs typeface="Georgia"/>
              <a:sym typeface="Georgia"/>
            </a:endParaRPr>
          </a:p>
          <a:p>
            <a:pPr indent="-317500" lvl="0" marL="457200" rtl="0" algn="l">
              <a:lnSpc>
                <a:spcPct val="115000"/>
              </a:lnSpc>
              <a:spcBef>
                <a:spcPts val="0"/>
              </a:spcBef>
              <a:spcAft>
                <a:spcPts val="0"/>
              </a:spcAft>
              <a:buClr>
                <a:srgbClr val="999999"/>
              </a:buClr>
              <a:buSzPts val="1400"/>
              <a:buFont typeface="Georgia"/>
              <a:buChar char="●"/>
            </a:pPr>
            <a:r>
              <a:rPr lang="en">
                <a:solidFill>
                  <a:srgbClr val="999999"/>
                </a:solidFill>
                <a:highlight>
                  <a:srgbClr val="FFFFFF"/>
                </a:highlight>
                <a:latin typeface="Georgia"/>
                <a:ea typeface="Georgia"/>
                <a:cs typeface="Georgia"/>
                <a:sym typeface="Georgia"/>
              </a:rPr>
              <a:t>service discovery - a mechanism that allows applications to find other applications and use the services they provide</a:t>
            </a:r>
            <a:endParaRPr>
              <a:solidFill>
                <a:srgbClr val="999999"/>
              </a:solidFill>
              <a:highlight>
                <a:srgbClr val="FFFFFF"/>
              </a:highlight>
              <a:latin typeface="Georgia"/>
              <a:ea typeface="Georgia"/>
              <a:cs typeface="Georgia"/>
              <a:sym typeface="Georgia"/>
            </a:endParaRPr>
          </a:p>
          <a:p>
            <a:pPr indent="0" lvl="0" marL="457200" rtl="0" algn="l">
              <a:lnSpc>
                <a:spcPct val="115000"/>
              </a:lnSpc>
              <a:spcBef>
                <a:spcPts val="0"/>
              </a:spcBef>
              <a:spcAft>
                <a:spcPts val="0"/>
              </a:spcAft>
              <a:buNone/>
            </a:pPr>
            <a:r>
              <a:t/>
            </a:r>
            <a:endParaRPr>
              <a:solidFill>
                <a:srgbClr val="999999"/>
              </a:solidFill>
              <a:highlight>
                <a:srgbClr val="FFFFFF"/>
              </a:highlight>
              <a:latin typeface="Georgia"/>
              <a:ea typeface="Georgia"/>
              <a:cs typeface="Georgia"/>
              <a:sym typeface="Georgia"/>
            </a:endParaRPr>
          </a:p>
          <a:p>
            <a:pPr indent="-317500" lvl="0" marL="457200" rtl="0" algn="l">
              <a:lnSpc>
                <a:spcPct val="115000"/>
              </a:lnSpc>
              <a:spcBef>
                <a:spcPts val="0"/>
              </a:spcBef>
              <a:spcAft>
                <a:spcPts val="0"/>
              </a:spcAft>
              <a:buClr>
                <a:srgbClr val="999999"/>
              </a:buClr>
              <a:buSzPts val="1400"/>
              <a:buFont typeface="Georgia"/>
              <a:buChar char="●"/>
            </a:pPr>
            <a:r>
              <a:rPr lang="en">
                <a:solidFill>
                  <a:srgbClr val="999999"/>
                </a:solidFill>
                <a:highlight>
                  <a:srgbClr val="FFFFFF"/>
                </a:highlight>
                <a:latin typeface="Georgia"/>
                <a:ea typeface="Georgia"/>
                <a:cs typeface="Georgia"/>
                <a:sym typeface="Georgia"/>
              </a:rPr>
              <a:t>horizontal scaling - replicating your application to adjust to fluctuations in load</a:t>
            </a:r>
            <a:endParaRPr>
              <a:solidFill>
                <a:srgbClr val="999999"/>
              </a:solidFill>
              <a:highlight>
                <a:srgbClr val="FFFFFF"/>
              </a:highlight>
              <a:latin typeface="Georgia"/>
              <a:ea typeface="Georgia"/>
              <a:cs typeface="Georgia"/>
              <a:sym typeface="Georgia"/>
            </a:endParaRPr>
          </a:p>
          <a:p>
            <a:pPr indent="0" lvl="0" marL="457200" rtl="0" algn="l">
              <a:lnSpc>
                <a:spcPct val="115000"/>
              </a:lnSpc>
              <a:spcBef>
                <a:spcPts val="0"/>
              </a:spcBef>
              <a:spcAft>
                <a:spcPts val="0"/>
              </a:spcAft>
              <a:buNone/>
            </a:pPr>
            <a:r>
              <a:t/>
            </a:r>
            <a:endParaRPr>
              <a:solidFill>
                <a:srgbClr val="999999"/>
              </a:solidFill>
              <a:highlight>
                <a:srgbClr val="FFFFFF"/>
              </a:highlight>
              <a:latin typeface="Georgia"/>
              <a:ea typeface="Georgia"/>
              <a:cs typeface="Georgia"/>
              <a:sym typeface="Georgia"/>
            </a:endParaRPr>
          </a:p>
          <a:p>
            <a:pPr indent="-317500" lvl="0" marL="457200" rtl="0" algn="l">
              <a:lnSpc>
                <a:spcPct val="115000"/>
              </a:lnSpc>
              <a:spcBef>
                <a:spcPts val="0"/>
              </a:spcBef>
              <a:spcAft>
                <a:spcPts val="0"/>
              </a:spcAft>
              <a:buClr>
                <a:srgbClr val="999999"/>
              </a:buClr>
              <a:buSzPts val="1400"/>
              <a:buFont typeface="Georgia"/>
              <a:buChar char="●"/>
            </a:pPr>
            <a:r>
              <a:rPr lang="en">
                <a:solidFill>
                  <a:srgbClr val="999999"/>
                </a:solidFill>
                <a:highlight>
                  <a:srgbClr val="FFFFFF"/>
                </a:highlight>
                <a:latin typeface="Georgia"/>
                <a:ea typeface="Georgia"/>
                <a:cs typeface="Georgia"/>
                <a:sym typeface="Georgia"/>
              </a:rPr>
              <a:t>load-balancing - distributing load across all the application replicas</a:t>
            </a:r>
            <a:endParaRPr>
              <a:solidFill>
                <a:srgbClr val="999999"/>
              </a:solidFill>
              <a:highlight>
                <a:srgbClr val="FFFFFF"/>
              </a:highlight>
              <a:latin typeface="Georgia"/>
              <a:ea typeface="Georgia"/>
              <a:cs typeface="Georgia"/>
              <a:sym typeface="Georgia"/>
            </a:endParaRPr>
          </a:p>
          <a:p>
            <a:pPr indent="0" lvl="0" marL="457200" rtl="0" algn="l">
              <a:lnSpc>
                <a:spcPct val="115000"/>
              </a:lnSpc>
              <a:spcBef>
                <a:spcPts val="0"/>
              </a:spcBef>
              <a:spcAft>
                <a:spcPts val="0"/>
              </a:spcAft>
              <a:buNone/>
            </a:pPr>
            <a:r>
              <a:t/>
            </a:r>
            <a:endParaRPr>
              <a:solidFill>
                <a:srgbClr val="999999"/>
              </a:solidFill>
              <a:highlight>
                <a:srgbClr val="FFFFFF"/>
              </a:highlight>
              <a:latin typeface="Georgia"/>
              <a:ea typeface="Georgia"/>
              <a:cs typeface="Georgia"/>
              <a:sym typeface="Georgia"/>
            </a:endParaRPr>
          </a:p>
          <a:p>
            <a:pPr indent="-317500" lvl="0" marL="457200" rtl="0" algn="l">
              <a:lnSpc>
                <a:spcPct val="115000"/>
              </a:lnSpc>
              <a:spcBef>
                <a:spcPts val="0"/>
              </a:spcBef>
              <a:spcAft>
                <a:spcPts val="0"/>
              </a:spcAft>
              <a:buClr>
                <a:srgbClr val="999999"/>
              </a:buClr>
              <a:buSzPts val="1400"/>
              <a:buFont typeface="Georgia"/>
              <a:buChar char="●"/>
            </a:pPr>
            <a:r>
              <a:rPr lang="en">
                <a:solidFill>
                  <a:srgbClr val="999999"/>
                </a:solidFill>
                <a:highlight>
                  <a:srgbClr val="FFFFFF"/>
                </a:highlight>
                <a:latin typeface="Georgia"/>
                <a:ea typeface="Georgia"/>
                <a:cs typeface="Georgia"/>
                <a:sym typeface="Georgia"/>
              </a:rPr>
              <a:t>self-healing - keeping the system healthy by automatically restarting failed applications and moving them to healthy nodes after their nodes fail</a:t>
            </a:r>
            <a:endParaRPr>
              <a:solidFill>
                <a:srgbClr val="999999"/>
              </a:solidFill>
              <a:highlight>
                <a:srgbClr val="FFFFFF"/>
              </a:highlight>
              <a:latin typeface="Georgia"/>
              <a:ea typeface="Georgia"/>
              <a:cs typeface="Georgia"/>
              <a:sym typeface="Georgia"/>
            </a:endParaRPr>
          </a:p>
          <a:p>
            <a:pPr indent="0" lvl="0" marL="457200" rtl="0" algn="l">
              <a:lnSpc>
                <a:spcPct val="115000"/>
              </a:lnSpc>
              <a:spcBef>
                <a:spcPts val="0"/>
              </a:spcBef>
              <a:spcAft>
                <a:spcPts val="0"/>
              </a:spcAft>
              <a:buNone/>
            </a:pPr>
            <a:r>
              <a:t/>
            </a:r>
            <a:endParaRPr>
              <a:solidFill>
                <a:srgbClr val="999999"/>
              </a:solidFill>
              <a:highlight>
                <a:srgbClr val="FFFFFF"/>
              </a:highlight>
              <a:latin typeface="Georgia"/>
              <a:ea typeface="Georgia"/>
              <a:cs typeface="Georgia"/>
              <a:sym typeface="Georgia"/>
            </a:endParaRPr>
          </a:p>
          <a:p>
            <a:pPr indent="-317500" lvl="0" marL="457200" rtl="0" algn="l">
              <a:lnSpc>
                <a:spcPct val="115000"/>
              </a:lnSpc>
              <a:spcBef>
                <a:spcPts val="0"/>
              </a:spcBef>
              <a:spcAft>
                <a:spcPts val="0"/>
              </a:spcAft>
              <a:buClr>
                <a:srgbClr val="999999"/>
              </a:buClr>
              <a:buSzPts val="1400"/>
              <a:buFont typeface="Georgia"/>
              <a:buChar char="●"/>
            </a:pPr>
            <a:r>
              <a:rPr lang="en">
                <a:solidFill>
                  <a:srgbClr val="999999"/>
                </a:solidFill>
                <a:highlight>
                  <a:srgbClr val="FFFFFF"/>
                </a:highlight>
                <a:latin typeface="Georgia"/>
                <a:ea typeface="Georgia"/>
                <a:cs typeface="Georgia"/>
                <a:sym typeface="Georgia"/>
              </a:rPr>
              <a:t>leader election - a mechanism that decides which instance of the application should be active while the others remain idle but ready to take over if the active instance fails.</a:t>
            </a:r>
            <a:endParaRPr>
              <a:solidFill>
                <a:srgbClr val="999999"/>
              </a:solidFill>
              <a:highlight>
                <a:srgbClr val="FFFFFF"/>
              </a:highlight>
              <a:latin typeface="Georgia"/>
              <a:ea typeface="Georgia"/>
              <a:cs typeface="Georgia"/>
              <a:sym typeface="Georgia"/>
            </a:endParaRPr>
          </a:p>
          <a:p>
            <a:pPr indent="0" lvl="0" marL="457200" rtl="0" algn="l">
              <a:spcBef>
                <a:spcPts val="0"/>
              </a:spcBef>
              <a:spcAft>
                <a:spcPts val="0"/>
              </a:spcAft>
              <a:buNone/>
            </a:pPr>
            <a:r>
              <a:t/>
            </a:r>
            <a:endParaRPr>
              <a:solidFill>
                <a:srgbClr val="999999"/>
              </a:solidFill>
              <a:highlight>
                <a:srgbClr val="FFFFFF"/>
              </a:highlight>
              <a:latin typeface="Georgia"/>
              <a:ea typeface="Georgia"/>
              <a:cs typeface="Georgia"/>
              <a:sym typeface="Georgia"/>
            </a:endParaRPr>
          </a:p>
          <a:p>
            <a:pPr indent="0" lvl="0" marL="0" rtl="0" algn="l">
              <a:lnSpc>
                <a:spcPct val="115000"/>
              </a:lnSpc>
              <a:spcBef>
                <a:spcPts val="0"/>
              </a:spcBef>
              <a:spcAft>
                <a:spcPts val="0"/>
              </a:spcAft>
              <a:buNone/>
            </a:pPr>
            <a:r>
              <a:t/>
            </a:r>
            <a:endParaRPr>
              <a:solidFill>
                <a:srgbClr val="999999"/>
              </a:solidFill>
              <a:highlight>
                <a:srgbClr val="FFFFFF"/>
              </a:highlight>
              <a:latin typeface="Georgia"/>
              <a:ea typeface="Georgia"/>
              <a:cs typeface="Georgia"/>
              <a:sym typeface="Georgia"/>
            </a:endParaRPr>
          </a:p>
          <a:p>
            <a:pPr indent="0" lvl="0" marL="0" rtl="0" algn="l">
              <a:lnSpc>
                <a:spcPct val="115000"/>
              </a:lnSpc>
              <a:spcBef>
                <a:spcPts val="0"/>
              </a:spcBef>
              <a:spcAft>
                <a:spcPts val="0"/>
              </a:spcAft>
              <a:buNone/>
            </a:pPr>
            <a:r>
              <a:t/>
            </a:r>
            <a:endParaRPr>
              <a:solidFill>
                <a:srgbClr val="999999"/>
              </a:solidFill>
              <a:highlight>
                <a:srgbClr val="FFFFFF"/>
              </a:highlight>
              <a:latin typeface="Georgia"/>
              <a:ea typeface="Georgia"/>
              <a:cs typeface="Georgia"/>
              <a:sym typeface="Georgia"/>
            </a:endParaRPr>
          </a:p>
          <a:p>
            <a:pPr indent="0" lvl="0" marL="0" rtl="0" algn="l">
              <a:lnSpc>
                <a:spcPct val="115000"/>
              </a:lnSpc>
              <a:spcBef>
                <a:spcPts val="0"/>
              </a:spcBef>
              <a:spcAft>
                <a:spcPts val="0"/>
              </a:spcAft>
              <a:buNone/>
            </a:pPr>
            <a:r>
              <a:t/>
            </a:r>
            <a:endParaRPr>
              <a:solidFill>
                <a:srgbClr val="999999"/>
              </a:solidFill>
              <a:highlight>
                <a:srgbClr val="FFFFFF"/>
              </a:highlight>
              <a:latin typeface="Georgia"/>
              <a:ea typeface="Georgia"/>
              <a:cs typeface="Georgia"/>
              <a:sym typeface="Georgia"/>
            </a:endParaRPr>
          </a:p>
          <a:p>
            <a:pPr indent="0" lvl="0" marL="0" rtl="0" algn="l">
              <a:lnSpc>
                <a:spcPct val="115000"/>
              </a:lnSpc>
              <a:spcBef>
                <a:spcPts val="0"/>
              </a:spcBef>
              <a:spcAft>
                <a:spcPts val="0"/>
              </a:spcAft>
              <a:buNone/>
            </a:pPr>
            <a:r>
              <a:t/>
            </a:r>
            <a:endParaRPr>
              <a:solidFill>
                <a:srgbClr val="999999"/>
              </a:solidFill>
              <a:highlight>
                <a:srgbClr val="FFFFFF"/>
              </a:highlight>
              <a:latin typeface="Georgia"/>
              <a:ea typeface="Georgia"/>
              <a:cs typeface="Georgia"/>
              <a:sym typeface="Georgia"/>
            </a:endParaRPr>
          </a:p>
          <a:p>
            <a:pPr indent="0" lvl="0" marL="0" rtl="0" algn="l">
              <a:lnSpc>
                <a:spcPct val="115000"/>
              </a:lnSpc>
              <a:spcBef>
                <a:spcPts val="0"/>
              </a:spcBef>
              <a:spcAft>
                <a:spcPts val="0"/>
              </a:spcAft>
              <a:buNone/>
            </a:pPr>
            <a:r>
              <a:t/>
            </a:r>
            <a:endParaRPr>
              <a:solidFill>
                <a:srgbClr val="999999"/>
              </a:solidFill>
              <a:highlight>
                <a:srgbClr val="FFFFFF"/>
              </a:highlight>
              <a:latin typeface="Georgia"/>
              <a:ea typeface="Georgia"/>
              <a:cs typeface="Georgia"/>
              <a:sym typeface="Georgia"/>
            </a:endParaRPr>
          </a:p>
          <a:p>
            <a:pPr indent="0" lvl="0" marL="0" rtl="0" algn="l">
              <a:lnSpc>
                <a:spcPct val="115000"/>
              </a:lnSpc>
              <a:spcBef>
                <a:spcPts val="0"/>
              </a:spcBef>
              <a:spcAft>
                <a:spcPts val="0"/>
              </a:spcAft>
              <a:buNone/>
            </a:pPr>
            <a:r>
              <a:t/>
            </a:r>
            <a:endParaRPr>
              <a:solidFill>
                <a:srgbClr val="999999"/>
              </a:solidFill>
              <a:highlight>
                <a:srgbClr val="FFFFFF"/>
              </a:highlight>
              <a:latin typeface="Georgia"/>
              <a:ea typeface="Georgia"/>
              <a:cs typeface="Georgia"/>
              <a:sym typeface="Georgia"/>
            </a:endParaRPr>
          </a:p>
          <a:p>
            <a:pPr indent="0" lvl="0" marL="0" rtl="0" algn="l">
              <a:spcBef>
                <a:spcPts val="0"/>
              </a:spcBef>
              <a:spcAft>
                <a:spcPts val="0"/>
              </a:spcAft>
              <a:buNone/>
            </a:pPr>
            <a:r>
              <a:t/>
            </a:r>
            <a:endParaRPr sz="1600">
              <a:solidFill>
                <a:srgbClr val="666666"/>
              </a:solidFill>
              <a:highlight>
                <a:srgbClr val="FFFFFF"/>
              </a:highlight>
              <a:latin typeface="Georgia"/>
              <a:ea typeface="Georgia"/>
              <a:cs typeface="Georgia"/>
              <a:sym typeface="Georgia"/>
            </a:endParaRPr>
          </a:p>
          <a:p>
            <a:pPr indent="0" lvl="0" marL="0" rtl="0" algn="l">
              <a:spcBef>
                <a:spcPts val="0"/>
              </a:spcBef>
              <a:spcAft>
                <a:spcPts val="0"/>
              </a:spcAft>
              <a:buNone/>
            </a:pPr>
            <a:r>
              <a:t/>
            </a:r>
            <a:endParaRPr b="1" sz="1500">
              <a:solidFill>
                <a:srgbClr val="626262"/>
              </a:solidFill>
              <a:highlight>
                <a:srgbClr val="F4F4F4"/>
              </a:highlight>
              <a:latin typeface="Open Sans"/>
              <a:ea typeface="Open Sans"/>
              <a:cs typeface="Open Sans"/>
              <a:sym typeface="Open Sans"/>
            </a:endParaRPr>
          </a:p>
          <a:p>
            <a:pPr indent="0" lvl="0" marL="0" rtl="0" algn="l">
              <a:spcBef>
                <a:spcPts val="0"/>
              </a:spcBef>
              <a:spcAft>
                <a:spcPts val="0"/>
              </a:spcAft>
              <a:buNone/>
            </a:pPr>
            <a:r>
              <a:t/>
            </a:r>
            <a:endParaRPr sz="1600">
              <a:solidFill>
                <a:srgbClr val="666666"/>
              </a:solidFill>
              <a:highlight>
                <a:srgbClr val="FFFFFF"/>
              </a:highlight>
              <a:latin typeface="Georgia"/>
              <a:ea typeface="Georgia"/>
              <a:cs typeface="Georgia"/>
              <a:sym typeface="Georgia"/>
            </a:endParaRPr>
          </a:p>
          <a:p>
            <a:pPr indent="0" lvl="0" marL="0" rtl="0" algn="l">
              <a:spcBef>
                <a:spcPts val="0"/>
              </a:spcBef>
              <a:spcAft>
                <a:spcPts val="0"/>
              </a:spcAft>
              <a:buNone/>
            </a:pPr>
            <a:r>
              <a:t/>
            </a:r>
            <a:endParaRPr sz="1600">
              <a:solidFill>
                <a:srgbClr val="666666"/>
              </a:solidFill>
              <a:highlight>
                <a:srgbClr val="FFFFFF"/>
              </a:highlight>
              <a:latin typeface="Georgia"/>
              <a:ea typeface="Georgia"/>
              <a:cs typeface="Georgia"/>
              <a:sym typeface="Georgia"/>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0" name="Shape 210"/>
        <p:cNvGrpSpPr/>
        <p:nvPr/>
      </p:nvGrpSpPr>
      <p:grpSpPr>
        <a:xfrm>
          <a:off x="0" y="0"/>
          <a:ext cx="0" cy="0"/>
          <a:chOff x="0" y="0"/>
          <a:chExt cx="0" cy="0"/>
        </a:xfrm>
      </p:grpSpPr>
      <p:sp>
        <p:nvSpPr>
          <p:cNvPr id="211" name="Google Shape;211;p34"/>
          <p:cNvSpPr txBox="1"/>
          <p:nvPr>
            <p:ph type="title"/>
          </p:nvPr>
        </p:nvSpPr>
        <p:spPr>
          <a:xfrm>
            <a:off x="311700" y="98550"/>
            <a:ext cx="8520600" cy="707400"/>
          </a:xfrm>
          <a:prstGeom prst="rect">
            <a:avLst/>
          </a:prstGeom>
        </p:spPr>
        <p:txBody>
          <a:bodyPr anchorCtr="0" anchor="t" bIns="91425" lIns="91425" spcFirstLastPara="1" rIns="91425" wrap="square" tIns="91425">
            <a:noAutofit/>
          </a:bodyPr>
          <a:lstStyle/>
          <a:p>
            <a:pPr indent="0" lvl="0" marL="914400" rtl="0" algn="l">
              <a:spcBef>
                <a:spcPts val="0"/>
              </a:spcBef>
              <a:spcAft>
                <a:spcPts val="0"/>
              </a:spcAft>
              <a:buNone/>
            </a:pPr>
            <a:r>
              <a:rPr b="0" lang="en" sz="2800">
                <a:latin typeface="Georgia"/>
                <a:ea typeface="Georgia"/>
                <a:cs typeface="Georgia"/>
                <a:sym typeface="Georgia"/>
              </a:rPr>
              <a:t>How K8s deployed on cluster of computer ?</a:t>
            </a:r>
            <a:endParaRPr b="0" sz="2800">
              <a:latin typeface="Georgia"/>
              <a:ea typeface="Georgia"/>
              <a:cs typeface="Georgia"/>
              <a:sym typeface="Georgia"/>
            </a:endParaRPr>
          </a:p>
        </p:txBody>
      </p:sp>
      <p:sp>
        <p:nvSpPr>
          <p:cNvPr id="212" name="Google Shape;212;p34"/>
          <p:cNvSpPr txBox="1"/>
          <p:nvPr/>
        </p:nvSpPr>
        <p:spPr>
          <a:xfrm>
            <a:off x="566925" y="744325"/>
            <a:ext cx="8010900" cy="3985800"/>
          </a:xfrm>
          <a:prstGeom prst="rect">
            <a:avLst/>
          </a:prstGeom>
          <a:noFill/>
          <a:ln>
            <a:noFill/>
          </a:ln>
          <a:effectLst>
            <a:outerShdw blurRad="57150" rotWithShape="0" algn="bl" dir="5400000" dist="19050">
              <a:schemeClr val="lt1">
                <a:alpha val="50000"/>
              </a:schemeClr>
            </a:outerShdw>
            <a:reflection blurRad="0" dir="0" dist="0" endA="0" fadeDir="5400012" kx="0" rotWithShape="0" algn="bl" stPos="0" sy="-100000" ky="0"/>
          </a:effectLst>
        </p:spPr>
        <p:txBody>
          <a:bodyPr anchorCtr="0" anchor="t" bIns="91425" lIns="91425" spcFirstLastPara="1" rIns="91425" wrap="square" tIns="91425">
            <a:noAutofit/>
          </a:bodyPr>
          <a:lstStyle/>
          <a:p>
            <a:pPr indent="-317500" lvl="0" marL="457200" rtl="0" algn="l">
              <a:spcBef>
                <a:spcPts val="0"/>
              </a:spcBef>
              <a:spcAft>
                <a:spcPts val="0"/>
              </a:spcAft>
              <a:buClr>
                <a:srgbClr val="999999"/>
              </a:buClr>
              <a:buSzPts val="1400"/>
              <a:buFont typeface="Georgia"/>
              <a:buChar char="●"/>
            </a:pPr>
            <a:r>
              <a:rPr lang="en">
                <a:solidFill>
                  <a:srgbClr val="999999"/>
                </a:solidFill>
                <a:highlight>
                  <a:srgbClr val="FFFFFF"/>
                </a:highlight>
                <a:latin typeface="Georgia"/>
                <a:ea typeface="Georgia"/>
                <a:cs typeface="Georgia"/>
                <a:sym typeface="Georgia"/>
              </a:rPr>
              <a:t>Kubernetes Cluster is divided into two groups - the master and the worker nodes. </a:t>
            </a:r>
            <a:endParaRPr>
              <a:solidFill>
                <a:srgbClr val="999999"/>
              </a:solidFill>
              <a:highlight>
                <a:srgbClr val="FFFFFF"/>
              </a:highlight>
              <a:latin typeface="Georgia"/>
              <a:ea typeface="Georgia"/>
              <a:cs typeface="Georgia"/>
              <a:sym typeface="Georgia"/>
            </a:endParaRPr>
          </a:p>
          <a:p>
            <a:pPr indent="0" lvl="0" marL="457200" rtl="0" algn="l">
              <a:spcBef>
                <a:spcPts val="0"/>
              </a:spcBef>
              <a:spcAft>
                <a:spcPts val="0"/>
              </a:spcAft>
              <a:buNone/>
            </a:pPr>
            <a:r>
              <a:t/>
            </a:r>
            <a:endParaRPr>
              <a:solidFill>
                <a:srgbClr val="999999"/>
              </a:solidFill>
              <a:highlight>
                <a:srgbClr val="FFFFFF"/>
              </a:highlight>
              <a:latin typeface="Georgia"/>
              <a:ea typeface="Georgia"/>
              <a:cs typeface="Georgia"/>
              <a:sym typeface="Georgia"/>
            </a:endParaRPr>
          </a:p>
          <a:p>
            <a:pPr indent="-317500" lvl="0" marL="457200" rtl="0" algn="l">
              <a:spcBef>
                <a:spcPts val="0"/>
              </a:spcBef>
              <a:spcAft>
                <a:spcPts val="0"/>
              </a:spcAft>
              <a:buClr>
                <a:srgbClr val="999999"/>
              </a:buClr>
              <a:buSzPts val="1400"/>
              <a:buFont typeface="Georgia"/>
              <a:buChar char="●"/>
            </a:pPr>
            <a:r>
              <a:rPr lang="en">
                <a:solidFill>
                  <a:srgbClr val="999999"/>
                </a:solidFill>
                <a:highlight>
                  <a:srgbClr val="FFFFFF"/>
                </a:highlight>
                <a:latin typeface="Georgia"/>
                <a:ea typeface="Georgia"/>
                <a:cs typeface="Georgia"/>
                <a:sym typeface="Georgia"/>
              </a:rPr>
              <a:t>The master node will run the Kubernetes Control Plane </a:t>
            </a:r>
            <a:endParaRPr>
              <a:solidFill>
                <a:srgbClr val="999999"/>
              </a:solidFill>
              <a:highlight>
                <a:srgbClr val="FFFFFF"/>
              </a:highlight>
              <a:latin typeface="Georgia"/>
              <a:ea typeface="Georgia"/>
              <a:cs typeface="Georgia"/>
              <a:sym typeface="Georgia"/>
            </a:endParaRPr>
          </a:p>
          <a:p>
            <a:pPr indent="0" lvl="0" marL="457200" rtl="0" algn="l">
              <a:spcBef>
                <a:spcPts val="0"/>
              </a:spcBef>
              <a:spcAft>
                <a:spcPts val="0"/>
              </a:spcAft>
              <a:buNone/>
            </a:pPr>
            <a:r>
              <a:t/>
            </a:r>
            <a:endParaRPr>
              <a:solidFill>
                <a:srgbClr val="999999"/>
              </a:solidFill>
              <a:highlight>
                <a:srgbClr val="FFFFFF"/>
              </a:highlight>
              <a:latin typeface="Georgia"/>
              <a:ea typeface="Georgia"/>
              <a:cs typeface="Georgia"/>
              <a:sym typeface="Georgia"/>
            </a:endParaRPr>
          </a:p>
          <a:p>
            <a:pPr indent="-317500" lvl="0" marL="457200" rtl="0" algn="l">
              <a:spcBef>
                <a:spcPts val="0"/>
              </a:spcBef>
              <a:spcAft>
                <a:spcPts val="0"/>
              </a:spcAft>
              <a:buClr>
                <a:srgbClr val="999999"/>
              </a:buClr>
              <a:buSzPts val="1400"/>
              <a:buFont typeface="Georgia"/>
              <a:buChar char="●"/>
            </a:pPr>
            <a:r>
              <a:rPr lang="en">
                <a:solidFill>
                  <a:srgbClr val="999999"/>
                </a:solidFill>
                <a:highlight>
                  <a:srgbClr val="FFFFFF"/>
                </a:highlight>
                <a:latin typeface="Georgia"/>
                <a:ea typeface="Georgia"/>
                <a:cs typeface="Georgia"/>
                <a:sym typeface="Georgia"/>
              </a:rPr>
              <a:t>Applications- your workloads run on worker nodes.</a:t>
            </a:r>
            <a:endParaRPr>
              <a:solidFill>
                <a:srgbClr val="999999"/>
              </a:solidFill>
              <a:highlight>
                <a:srgbClr val="FFFFFF"/>
              </a:highlight>
              <a:latin typeface="Georgia"/>
              <a:ea typeface="Georgia"/>
              <a:cs typeface="Georgia"/>
              <a:sym typeface="Georgia"/>
            </a:endParaRPr>
          </a:p>
          <a:p>
            <a:pPr indent="0" lvl="0" marL="0" rtl="0" algn="l">
              <a:lnSpc>
                <a:spcPct val="115000"/>
              </a:lnSpc>
              <a:spcBef>
                <a:spcPts val="0"/>
              </a:spcBef>
              <a:spcAft>
                <a:spcPts val="0"/>
              </a:spcAft>
              <a:buNone/>
            </a:pPr>
            <a:r>
              <a:t/>
            </a:r>
            <a:endParaRPr>
              <a:solidFill>
                <a:srgbClr val="999999"/>
              </a:solidFill>
              <a:highlight>
                <a:srgbClr val="FFFFFF"/>
              </a:highlight>
              <a:latin typeface="Georgia"/>
              <a:ea typeface="Georgia"/>
              <a:cs typeface="Georgia"/>
              <a:sym typeface="Georgia"/>
            </a:endParaRPr>
          </a:p>
          <a:p>
            <a:pPr indent="0" lvl="0" marL="0" rtl="0" algn="l">
              <a:lnSpc>
                <a:spcPct val="115000"/>
              </a:lnSpc>
              <a:spcBef>
                <a:spcPts val="0"/>
              </a:spcBef>
              <a:spcAft>
                <a:spcPts val="0"/>
              </a:spcAft>
              <a:buNone/>
            </a:pPr>
            <a:r>
              <a:t/>
            </a:r>
            <a:endParaRPr>
              <a:solidFill>
                <a:srgbClr val="999999"/>
              </a:solidFill>
              <a:highlight>
                <a:srgbClr val="FFFFFF"/>
              </a:highlight>
              <a:latin typeface="Georgia"/>
              <a:ea typeface="Georgia"/>
              <a:cs typeface="Georgia"/>
              <a:sym typeface="Georgia"/>
            </a:endParaRPr>
          </a:p>
          <a:p>
            <a:pPr indent="0" lvl="0" marL="0" rtl="0" algn="l">
              <a:lnSpc>
                <a:spcPct val="115000"/>
              </a:lnSpc>
              <a:spcBef>
                <a:spcPts val="0"/>
              </a:spcBef>
              <a:spcAft>
                <a:spcPts val="0"/>
              </a:spcAft>
              <a:buNone/>
            </a:pPr>
            <a:r>
              <a:t/>
            </a:r>
            <a:endParaRPr>
              <a:solidFill>
                <a:srgbClr val="999999"/>
              </a:solidFill>
              <a:highlight>
                <a:srgbClr val="FFFFFF"/>
              </a:highlight>
              <a:latin typeface="Georgia"/>
              <a:ea typeface="Georgia"/>
              <a:cs typeface="Georgia"/>
              <a:sym typeface="Georgia"/>
            </a:endParaRPr>
          </a:p>
          <a:p>
            <a:pPr indent="0" lvl="0" marL="0" rtl="0" algn="l">
              <a:lnSpc>
                <a:spcPct val="115000"/>
              </a:lnSpc>
              <a:spcBef>
                <a:spcPts val="0"/>
              </a:spcBef>
              <a:spcAft>
                <a:spcPts val="0"/>
              </a:spcAft>
              <a:buNone/>
            </a:pPr>
            <a:r>
              <a:t/>
            </a:r>
            <a:endParaRPr>
              <a:solidFill>
                <a:srgbClr val="999999"/>
              </a:solidFill>
              <a:highlight>
                <a:srgbClr val="FFFFFF"/>
              </a:highlight>
              <a:latin typeface="Georgia"/>
              <a:ea typeface="Georgia"/>
              <a:cs typeface="Georgia"/>
              <a:sym typeface="Georgia"/>
            </a:endParaRPr>
          </a:p>
          <a:p>
            <a:pPr indent="0" lvl="0" marL="0" rtl="0" algn="l">
              <a:lnSpc>
                <a:spcPct val="115000"/>
              </a:lnSpc>
              <a:spcBef>
                <a:spcPts val="0"/>
              </a:spcBef>
              <a:spcAft>
                <a:spcPts val="0"/>
              </a:spcAft>
              <a:buNone/>
            </a:pPr>
            <a:r>
              <a:t/>
            </a:r>
            <a:endParaRPr>
              <a:solidFill>
                <a:srgbClr val="999999"/>
              </a:solidFill>
              <a:highlight>
                <a:srgbClr val="FFFFFF"/>
              </a:highlight>
              <a:latin typeface="Georgia"/>
              <a:ea typeface="Georgia"/>
              <a:cs typeface="Georgia"/>
              <a:sym typeface="Georgia"/>
            </a:endParaRPr>
          </a:p>
          <a:p>
            <a:pPr indent="0" lvl="0" marL="0" rtl="0" algn="l">
              <a:lnSpc>
                <a:spcPct val="115000"/>
              </a:lnSpc>
              <a:spcBef>
                <a:spcPts val="0"/>
              </a:spcBef>
              <a:spcAft>
                <a:spcPts val="0"/>
              </a:spcAft>
              <a:buNone/>
            </a:pPr>
            <a:r>
              <a:t/>
            </a:r>
            <a:endParaRPr>
              <a:solidFill>
                <a:srgbClr val="999999"/>
              </a:solidFill>
              <a:highlight>
                <a:srgbClr val="FFFFFF"/>
              </a:highlight>
              <a:latin typeface="Georgia"/>
              <a:ea typeface="Georgia"/>
              <a:cs typeface="Georgia"/>
              <a:sym typeface="Georgia"/>
            </a:endParaRPr>
          </a:p>
          <a:p>
            <a:pPr indent="0" lvl="0" marL="0" rtl="0" algn="l">
              <a:spcBef>
                <a:spcPts val="0"/>
              </a:spcBef>
              <a:spcAft>
                <a:spcPts val="0"/>
              </a:spcAft>
              <a:buNone/>
            </a:pPr>
            <a:r>
              <a:t/>
            </a:r>
            <a:endParaRPr sz="1600">
              <a:solidFill>
                <a:srgbClr val="666666"/>
              </a:solidFill>
              <a:highlight>
                <a:srgbClr val="FFFFFF"/>
              </a:highlight>
              <a:latin typeface="Georgia"/>
              <a:ea typeface="Georgia"/>
              <a:cs typeface="Georgia"/>
              <a:sym typeface="Georgia"/>
            </a:endParaRPr>
          </a:p>
          <a:p>
            <a:pPr indent="0" lvl="0" marL="0" rtl="0" algn="l">
              <a:spcBef>
                <a:spcPts val="0"/>
              </a:spcBef>
              <a:spcAft>
                <a:spcPts val="0"/>
              </a:spcAft>
              <a:buNone/>
            </a:pPr>
            <a:r>
              <a:t/>
            </a:r>
            <a:endParaRPr b="1" sz="1500">
              <a:solidFill>
                <a:srgbClr val="626262"/>
              </a:solidFill>
              <a:highlight>
                <a:srgbClr val="F4F4F4"/>
              </a:highlight>
              <a:latin typeface="Open Sans"/>
              <a:ea typeface="Open Sans"/>
              <a:cs typeface="Open Sans"/>
              <a:sym typeface="Open Sans"/>
            </a:endParaRPr>
          </a:p>
          <a:p>
            <a:pPr indent="0" lvl="0" marL="0" rtl="0" algn="l">
              <a:spcBef>
                <a:spcPts val="0"/>
              </a:spcBef>
              <a:spcAft>
                <a:spcPts val="0"/>
              </a:spcAft>
              <a:buNone/>
            </a:pPr>
            <a:r>
              <a:t/>
            </a:r>
            <a:endParaRPr sz="1600">
              <a:solidFill>
                <a:srgbClr val="666666"/>
              </a:solidFill>
              <a:highlight>
                <a:srgbClr val="FFFFFF"/>
              </a:highlight>
              <a:latin typeface="Georgia"/>
              <a:ea typeface="Georgia"/>
              <a:cs typeface="Georgia"/>
              <a:sym typeface="Georgia"/>
            </a:endParaRPr>
          </a:p>
          <a:p>
            <a:pPr indent="0" lvl="0" marL="0" rtl="0" algn="l">
              <a:spcBef>
                <a:spcPts val="0"/>
              </a:spcBef>
              <a:spcAft>
                <a:spcPts val="0"/>
              </a:spcAft>
              <a:buNone/>
            </a:pPr>
            <a:r>
              <a:t/>
            </a:r>
            <a:endParaRPr sz="1600">
              <a:solidFill>
                <a:srgbClr val="666666"/>
              </a:solidFill>
              <a:highlight>
                <a:srgbClr val="FFFFFF"/>
              </a:highlight>
              <a:latin typeface="Georgia"/>
              <a:ea typeface="Georgia"/>
              <a:cs typeface="Georgia"/>
              <a:sym typeface="Georgia"/>
            </a:endParaRPr>
          </a:p>
        </p:txBody>
      </p:sp>
      <p:pic>
        <p:nvPicPr>
          <p:cNvPr id="213" name="Google Shape;213;p34"/>
          <p:cNvPicPr preferRelativeResize="0"/>
          <p:nvPr/>
        </p:nvPicPr>
        <p:blipFill>
          <a:blip r:embed="rId3">
            <a:alphaModFix/>
          </a:blip>
          <a:stretch>
            <a:fillRect/>
          </a:stretch>
        </p:blipFill>
        <p:spPr>
          <a:xfrm>
            <a:off x="1196725" y="2571750"/>
            <a:ext cx="6458350" cy="20026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7" name="Shape 217"/>
        <p:cNvGrpSpPr/>
        <p:nvPr/>
      </p:nvGrpSpPr>
      <p:grpSpPr>
        <a:xfrm>
          <a:off x="0" y="0"/>
          <a:ext cx="0" cy="0"/>
          <a:chOff x="0" y="0"/>
          <a:chExt cx="0" cy="0"/>
        </a:xfrm>
      </p:grpSpPr>
      <p:sp>
        <p:nvSpPr>
          <p:cNvPr id="218" name="Google Shape;218;p35"/>
          <p:cNvSpPr txBox="1"/>
          <p:nvPr>
            <p:ph type="title"/>
          </p:nvPr>
        </p:nvSpPr>
        <p:spPr>
          <a:xfrm>
            <a:off x="311700" y="98550"/>
            <a:ext cx="8520600" cy="7074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rPr b="0" lang="en" sz="2800">
                <a:latin typeface="Georgia"/>
                <a:ea typeface="Georgia"/>
                <a:cs typeface="Georgia"/>
                <a:sym typeface="Georgia"/>
              </a:rPr>
              <a:t>        Where your application is deployed </a:t>
            </a:r>
            <a:r>
              <a:rPr b="0" lang="en" sz="2800">
                <a:latin typeface="Georgia"/>
                <a:ea typeface="Georgia"/>
                <a:cs typeface="Georgia"/>
                <a:sym typeface="Georgia"/>
              </a:rPr>
              <a:t>?</a:t>
            </a:r>
            <a:endParaRPr b="0" sz="2800">
              <a:latin typeface="Georgia"/>
              <a:ea typeface="Georgia"/>
              <a:cs typeface="Georgia"/>
              <a:sym typeface="Georgia"/>
            </a:endParaRPr>
          </a:p>
        </p:txBody>
      </p:sp>
      <p:sp>
        <p:nvSpPr>
          <p:cNvPr id="219" name="Google Shape;219;p35"/>
          <p:cNvSpPr txBox="1"/>
          <p:nvPr/>
        </p:nvSpPr>
        <p:spPr>
          <a:xfrm>
            <a:off x="566925" y="744325"/>
            <a:ext cx="8010900" cy="3985800"/>
          </a:xfrm>
          <a:prstGeom prst="rect">
            <a:avLst/>
          </a:prstGeom>
          <a:noFill/>
          <a:ln>
            <a:noFill/>
          </a:ln>
          <a:effectLst>
            <a:outerShdw blurRad="57150" rotWithShape="0" algn="bl" dir="5400000" dist="19050">
              <a:schemeClr val="lt1">
                <a:alpha val="50000"/>
              </a:schemeClr>
            </a:outerShdw>
            <a:reflection blurRad="0" dir="0" dist="0" endA="0" fadeDir="5400012" kx="0" rotWithShape="0" algn="bl" stPos="0" sy="-100000" ky="0"/>
          </a:effectLst>
        </p:spPr>
        <p:txBody>
          <a:bodyPr anchorCtr="0" anchor="t" bIns="91425" lIns="91425" spcFirstLastPara="1" rIns="91425" wrap="square" tIns="91425">
            <a:noAutofit/>
          </a:bodyPr>
          <a:lstStyle/>
          <a:p>
            <a:pPr indent="-317500" lvl="0" marL="457200" rtl="0" algn="l">
              <a:spcBef>
                <a:spcPts val="0"/>
              </a:spcBef>
              <a:spcAft>
                <a:spcPts val="0"/>
              </a:spcAft>
              <a:buClr>
                <a:srgbClr val="999999"/>
              </a:buClr>
              <a:buSzPts val="1400"/>
              <a:buFont typeface="Georgia"/>
              <a:buChar char="●"/>
            </a:pPr>
            <a:r>
              <a:rPr lang="en">
                <a:solidFill>
                  <a:srgbClr val="999999"/>
                </a:solidFill>
                <a:highlight>
                  <a:srgbClr val="FFFFFF"/>
                </a:highlight>
                <a:latin typeface="Georgia"/>
                <a:ea typeface="Georgia"/>
                <a:cs typeface="Georgia"/>
                <a:sym typeface="Georgia"/>
              </a:rPr>
              <a:t>W</a:t>
            </a:r>
            <a:r>
              <a:rPr lang="en">
                <a:solidFill>
                  <a:srgbClr val="999999"/>
                </a:solidFill>
                <a:highlight>
                  <a:srgbClr val="FFFFFF"/>
                </a:highlight>
                <a:latin typeface="Georgia"/>
                <a:ea typeface="Georgia"/>
                <a:cs typeface="Georgia"/>
                <a:sym typeface="Georgia"/>
              </a:rPr>
              <a:t>hen you deploy applications, Kubernetes decide which worker node application should be deployed .</a:t>
            </a:r>
            <a:endParaRPr>
              <a:solidFill>
                <a:srgbClr val="999999"/>
              </a:solidFill>
              <a:highlight>
                <a:srgbClr val="FFFFFF"/>
              </a:highlight>
              <a:latin typeface="Georgia"/>
              <a:ea typeface="Georgia"/>
              <a:cs typeface="Georgia"/>
              <a:sym typeface="Georgia"/>
            </a:endParaRPr>
          </a:p>
          <a:p>
            <a:pPr indent="0" lvl="0" marL="457200" rtl="0" algn="l">
              <a:spcBef>
                <a:spcPts val="0"/>
              </a:spcBef>
              <a:spcAft>
                <a:spcPts val="0"/>
              </a:spcAft>
              <a:buNone/>
            </a:pPr>
            <a:r>
              <a:t/>
            </a:r>
            <a:endParaRPr>
              <a:solidFill>
                <a:srgbClr val="999999"/>
              </a:solidFill>
              <a:highlight>
                <a:srgbClr val="FFFFFF"/>
              </a:highlight>
              <a:latin typeface="Georgia"/>
              <a:ea typeface="Georgia"/>
              <a:cs typeface="Georgia"/>
              <a:sym typeface="Georgia"/>
            </a:endParaRPr>
          </a:p>
          <a:p>
            <a:pPr indent="-317500" lvl="0" marL="457200" rtl="0" algn="l">
              <a:spcBef>
                <a:spcPts val="0"/>
              </a:spcBef>
              <a:spcAft>
                <a:spcPts val="0"/>
              </a:spcAft>
              <a:buClr>
                <a:srgbClr val="999999"/>
              </a:buClr>
              <a:buSzPts val="1400"/>
              <a:buFont typeface="Georgia"/>
              <a:buChar char="●"/>
            </a:pPr>
            <a:r>
              <a:rPr lang="en">
                <a:solidFill>
                  <a:srgbClr val="999999"/>
                </a:solidFill>
                <a:highlight>
                  <a:srgbClr val="FFFFFF"/>
                </a:highlight>
                <a:latin typeface="Georgia"/>
                <a:ea typeface="Georgia"/>
                <a:cs typeface="Georgia"/>
                <a:sym typeface="Georgia"/>
              </a:rPr>
              <a:t>Kubernetes may later even move the application from one node to another. You may not even notice when that happens, and you shouldn’t care.</a:t>
            </a:r>
            <a:endParaRPr>
              <a:solidFill>
                <a:srgbClr val="999999"/>
              </a:solidFill>
              <a:highlight>
                <a:srgbClr val="FFFFFF"/>
              </a:highlight>
              <a:latin typeface="Georgia"/>
              <a:ea typeface="Georgia"/>
              <a:cs typeface="Georgia"/>
              <a:sym typeface="Georgia"/>
            </a:endParaRPr>
          </a:p>
          <a:p>
            <a:pPr indent="0" lvl="0" marL="457200" rtl="0" algn="l">
              <a:spcBef>
                <a:spcPts val="0"/>
              </a:spcBef>
              <a:spcAft>
                <a:spcPts val="0"/>
              </a:spcAft>
              <a:buNone/>
            </a:pPr>
            <a:r>
              <a:t/>
            </a:r>
            <a:endParaRPr>
              <a:solidFill>
                <a:srgbClr val="999999"/>
              </a:solidFill>
              <a:highlight>
                <a:srgbClr val="FFFFFF"/>
              </a:highlight>
              <a:latin typeface="Georgia"/>
              <a:ea typeface="Georgia"/>
              <a:cs typeface="Georgia"/>
              <a:sym typeface="Georgia"/>
            </a:endParaRPr>
          </a:p>
          <a:p>
            <a:pPr indent="0" lvl="0" marL="0" rtl="0" algn="l">
              <a:lnSpc>
                <a:spcPct val="115000"/>
              </a:lnSpc>
              <a:spcBef>
                <a:spcPts val="0"/>
              </a:spcBef>
              <a:spcAft>
                <a:spcPts val="0"/>
              </a:spcAft>
              <a:buNone/>
            </a:pPr>
            <a:r>
              <a:t/>
            </a:r>
            <a:endParaRPr>
              <a:solidFill>
                <a:srgbClr val="999999"/>
              </a:solidFill>
              <a:highlight>
                <a:srgbClr val="FFFFFF"/>
              </a:highlight>
              <a:latin typeface="Georgia"/>
              <a:ea typeface="Georgia"/>
              <a:cs typeface="Georgia"/>
              <a:sym typeface="Georgia"/>
            </a:endParaRPr>
          </a:p>
          <a:p>
            <a:pPr indent="0" lvl="0" marL="0" rtl="0" algn="l">
              <a:lnSpc>
                <a:spcPct val="115000"/>
              </a:lnSpc>
              <a:spcBef>
                <a:spcPts val="0"/>
              </a:spcBef>
              <a:spcAft>
                <a:spcPts val="0"/>
              </a:spcAft>
              <a:buNone/>
            </a:pPr>
            <a:r>
              <a:t/>
            </a:r>
            <a:endParaRPr>
              <a:solidFill>
                <a:srgbClr val="999999"/>
              </a:solidFill>
              <a:highlight>
                <a:srgbClr val="FFFFFF"/>
              </a:highlight>
              <a:latin typeface="Georgia"/>
              <a:ea typeface="Georgia"/>
              <a:cs typeface="Georgia"/>
              <a:sym typeface="Georgia"/>
            </a:endParaRPr>
          </a:p>
          <a:p>
            <a:pPr indent="0" lvl="0" marL="0" rtl="0" algn="l">
              <a:lnSpc>
                <a:spcPct val="115000"/>
              </a:lnSpc>
              <a:spcBef>
                <a:spcPts val="0"/>
              </a:spcBef>
              <a:spcAft>
                <a:spcPts val="0"/>
              </a:spcAft>
              <a:buNone/>
            </a:pPr>
            <a:r>
              <a:t/>
            </a:r>
            <a:endParaRPr>
              <a:solidFill>
                <a:srgbClr val="999999"/>
              </a:solidFill>
              <a:highlight>
                <a:srgbClr val="FFFFFF"/>
              </a:highlight>
              <a:latin typeface="Georgia"/>
              <a:ea typeface="Georgia"/>
              <a:cs typeface="Georgia"/>
              <a:sym typeface="Georgia"/>
            </a:endParaRPr>
          </a:p>
          <a:p>
            <a:pPr indent="0" lvl="0" marL="0" rtl="0" algn="l">
              <a:lnSpc>
                <a:spcPct val="115000"/>
              </a:lnSpc>
              <a:spcBef>
                <a:spcPts val="0"/>
              </a:spcBef>
              <a:spcAft>
                <a:spcPts val="0"/>
              </a:spcAft>
              <a:buNone/>
            </a:pPr>
            <a:r>
              <a:t/>
            </a:r>
            <a:endParaRPr>
              <a:solidFill>
                <a:srgbClr val="999999"/>
              </a:solidFill>
              <a:highlight>
                <a:srgbClr val="FFFFFF"/>
              </a:highlight>
              <a:latin typeface="Georgia"/>
              <a:ea typeface="Georgia"/>
              <a:cs typeface="Georgia"/>
              <a:sym typeface="Georgia"/>
            </a:endParaRPr>
          </a:p>
          <a:p>
            <a:pPr indent="0" lvl="0" marL="0" rtl="0" algn="l">
              <a:lnSpc>
                <a:spcPct val="115000"/>
              </a:lnSpc>
              <a:spcBef>
                <a:spcPts val="0"/>
              </a:spcBef>
              <a:spcAft>
                <a:spcPts val="0"/>
              </a:spcAft>
              <a:buNone/>
            </a:pPr>
            <a:r>
              <a:t/>
            </a:r>
            <a:endParaRPr>
              <a:solidFill>
                <a:srgbClr val="999999"/>
              </a:solidFill>
              <a:highlight>
                <a:srgbClr val="FFFFFF"/>
              </a:highlight>
              <a:latin typeface="Georgia"/>
              <a:ea typeface="Georgia"/>
              <a:cs typeface="Georgia"/>
              <a:sym typeface="Georgia"/>
            </a:endParaRPr>
          </a:p>
          <a:p>
            <a:pPr indent="0" lvl="0" marL="0" rtl="0" algn="l">
              <a:lnSpc>
                <a:spcPct val="115000"/>
              </a:lnSpc>
              <a:spcBef>
                <a:spcPts val="0"/>
              </a:spcBef>
              <a:spcAft>
                <a:spcPts val="0"/>
              </a:spcAft>
              <a:buNone/>
            </a:pPr>
            <a:r>
              <a:t/>
            </a:r>
            <a:endParaRPr>
              <a:solidFill>
                <a:srgbClr val="999999"/>
              </a:solidFill>
              <a:highlight>
                <a:srgbClr val="FFFFFF"/>
              </a:highlight>
              <a:latin typeface="Georgia"/>
              <a:ea typeface="Georgia"/>
              <a:cs typeface="Georgia"/>
              <a:sym typeface="Georgia"/>
            </a:endParaRPr>
          </a:p>
          <a:p>
            <a:pPr indent="0" lvl="0" marL="0" rtl="0" algn="l">
              <a:spcBef>
                <a:spcPts val="0"/>
              </a:spcBef>
              <a:spcAft>
                <a:spcPts val="0"/>
              </a:spcAft>
              <a:buNone/>
            </a:pPr>
            <a:r>
              <a:t/>
            </a:r>
            <a:endParaRPr sz="1600">
              <a:solidFill>
                <a:srgbClr val="666666"/>
              </a:solidFill>
              <a:highlight>
                <a:srgbClr val="FFFFFF"/>
              </a:highlight>
              <a:latin typeface="Georgia"/>
              <a:ea typeface="Georgia"/>
              <a:cs typeface="Georgia"/>
              <a:sym typeface="Georgia"/>
            </a:endParaRPr>
          </a:p>
          <a:p>
            <a:pPr indent="0" lvl="0" marL="0" rtl="0" algn="l">
              <a:spcBef>
                <a:spcPts val="0"/>
              </a:spcBef>
              <a:spcAft>
                <a:spcPts val="0"/>
              </a:spcAft>
              <a:buNone/>
            </a:pPr>
            <a:r>
              <a:t/>
            </a:r>
            <a:endParaRPr b="1" sz="1500">
              <a:solidFill>
                <a:srgbClr val="626262"/>
              </a:solidFill>
              <a:highlight>
                <a:srgbClr val="F4F4F4"/>
              </a:highlight>
              <a:latin typeface="Open Sans"/>
              <a:ea typeface="Open Sans"/>
              <a:cs typeface="Open Sans"/>
              <a:sym typeface="Open Sans"/>
            </a:endParaRPr>
          </a:p>
          <a:p>
            <a:pPr indent="0" lvl="0" marL="0" rtl="0" algn="l">
              <a:spcBef>
                <a:spcPts val="0"/>
              </a:spcBef>
              <a:spcAft>
                <a:spcPts val="0"/>
              </a:spcAft>
              <a:buNone/>
            </a:pPr>
            <a:r>
              <a:t/>
            </a:r>
            <a:endParaRPr sz="1600">
              <a:solidFill>
                <a:srgbClr val="666666"/>
              </a:solidFill>
              <a:highlight>
                <a:srgbClr val="FFFFFF"/>
              </a:highlight>
              <a:latin typeface="Georgia"/>
              <a:ea typeface="Georgia"/>
              <a:cs typeface="Georgia"/>
              <a:sym typeface="Georgia"/>
            </a:endParaRPr>
          </a:p>
          <a:p>
            <a:pPr indent="0" lvl="0" marL="0" rtl="0" algn="l">
              <a:spcBef>
                <a:spcPts val="0"/>
              </a:spcBef>
              <a:spcAft>
                <a:spcPts val="0"/>
              </a:spcAft>
              <a:buNone/>
            </a:pPr>
            <a:r>
              <a:t/>
            </a:r>
            <a:endParaRPr sz="1600">
              <a:solidFill>
                <a:srgbClr val="666666"/>
              </a:solidFill>
              <a:highlight>
                <a:srgbClr val="FFFFFF"/>
              </a:highlight>
              <a:latin typeface="Georgia"/>
              <a:ea typeface="Georgia"/>
              <a:cs typeface="Georgia"/>
              <a:sym typeface="Georgia"/>
            </a:endParaRPr>
          </a:p>
        </p:txBody>
      </p:sp>
      <p:pic>
        <p:nvPicPr>
          <p:cNvPr id="220" name="Google Shape;220;p35"/>
          <p:cNvPicPr preferRelativeResize="0"/>
          <p:nvPr/>
        </p:nvPicPr>
        <p:blipFill>
          <a:blip r:embed="rId3">
            <a:alphaModFix/>
          </a:blip>
          <a:stretch>
            <a:fillRect/>
          </a:stretch>
        </p:blipFill>
        <p:spPr>
          <a:xfrm>
            <a:off x="768900" y="2664175"/>
            <a:ext cx="7291601" cy="20659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4" name="Shape 224"/>
        <p:cNvGrpSpPr/>
        <p:nvPr/>
      </p:nvGrpSpPr>
      <p:grpSpPr>
        <a:xfrm>
          <a:off x="0" y="0"/>
          <a:ext cx="0" cy="0"/>
          <a:chOff x="0" y="0"/>
          <a:chExt cx="0" cy="0"/>
        </a:xfrm>
      </p:grpSpPr>
      <p:sp>
        <p:nvSpPr>
          <p:cNvPr id="225" name="Google Shape;225;p36"/>
          <p:cNvSpPr txBox="1"/>
          <p:nvPr>
            <p:ph type="title"/>
          </p:nvPr>
        </p:nvSpPr>
        <p:spPr>
          <a:xfrm>
            <a:off x="311700" y="98550"/>
            <a:ext cx="8520600" cy="707400"/>
          </a:xfrm>
          <a:prstGeom prst="rect">
            <a:avLst/>
          </a:prstGeom>
        </p:spPr>
        <p:txBody>
          <a:bodyPr anchorCtr="0" anchor="t" bIns="91425" lIns="91425" spcFirstLastPara="1" rIns="91425" wrap="square" tIns="91425">
            <a:noAutofit/>
          </a:bodyPr>
          <a:lstStyle/>
          <a:p>
            <a:pPr indent="0" lvl="0" marL="1828800" rtl="0" algn="l">
              <a:spcBef>
                <a:spcPts val="0"/>
              </a:spcBef>
              <a:spcAft>
                <a:spcPts val="0"/>
              </a:spcAft>
              <a:buNone/>
            </a:pPr>
            <a:r>
              <a:rPr b="0" lang="en" sz="2800">
                <a:latin typeface="Georgia"/>
                <a:ea typeface="Georgia"/>
                <a:cs typeface="Georgia"/>
                <a:sym typeface="Georgia"/>
              </a:rPr>
              <a:t>Benefits of</a:t>
            </a:r>
            <a:r>
              <a:rPr b="0" lang="en" sz="2800">
                <a:latin typeface="Georgia"/>
                <a:ea typeface="Georgia"/>
                <a:cs typeface="Georgia"/>
                <a:sym typeface="Georgia"/>
              </a:rPr>
              <a:t> Kubernetes</a:t>
            </a:r>
            <a:endParaRPr b="0" sz="2800">
              <a:latin typeface="Georgia"/>
              <a:ea typeface="Georgia"/>
              <a:cs typeface="Georgia"/>
              <a:sym typeface="Georgia"/>
            </a:endParaRPr>
          </a:p>
        </p:txBody>
      </p:sp>
      <p:sp>
        <p:nvSpPr>
          <p:cNvPr id="226" name="Google Shape;226;p36"/>
          <p:cNvSpPr txBox="1"/>
          <p:nvPr/>
        </p:nvSpPr>
        <p:spPr>
          <a:xfrm>
            <a:off x="566925" y="744325"/>
            <a:ext cx="8010900" cy="3985800"/>
          </a:xfrm>
          <a:prstGeom prst="rect">
            <a:avLst/>
          </a:prstGeom>
          <a:noFill/>
          <a:ln>
            <a:noFill/>
          </a:ln>
          <a:effectLst>
            <a:outerShdw blurRad="57150" rotWithShape="0" algn="bl" dir="5400000" dist="19050">
              <a:schemeClr val="lt1">
                <a:alpha val="50000"/>
              </a:schemeClr>
            </a:outerShdw>
            <a:reflection blurRad="0" dir="0" dist="0" endA="0" fadeDir="5400012" kx="0" rotWithShape="0" algn="bl" stPos="0" sy="-100000" ky="0"/>
          </a:effectLst>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999999"/>
              </a:solidFill>
              <a:highlight>
                <a:srgbClr val="FFFFFF"/>
              </a:highlight>
              <a:latin typeface="Georgia"/>
              <a:ea typeface="Georgia"/>
              <a:cs typeface="Georgia"/>
              <a:sym typeface="Georgia"/>
            </a:endParaRPr>
          </a:p>
          <a:p>
            <a:pPr indent="0" lvl="0" marL="0" rtl="0" algn="l">
              <a:spcBef>
                <a:spcPts val="0"/>
              </a:spcBef>
              <a:spcAft>
                <a:spcPts val="0"/>
              </a:spcAft>
              <a:buNone/>
            </a:pPr>
            <a:r>
              <a:t/>
            </a:r>
            <a:endParaRPr>
              <a:solidFill>
                <a:srgbClr val="999999"/>
              </a:solidFill>
              <a:highlight>
                <a:srgbClr val="FFFFFF"/>
              </a:highlight>
              <a:latin typeface="Georgia"/>
              <a:ea typeface="Georgia"/>
              <a:cs typeface="Georgia"/>
              <a:sym typeface="Georgia"/>
            </a:endParaRPr>
          </a:p>
          <a:p>
            <a:pPr indent="0" lvl="0" marL="0" rtl="0" algn="l">
              <a:spcBef>
                <a:spcPts val="0"/>
              </a:spcBef>
              <a:spcAft>
                <a:spcPts val="0"/>
              </a:spcAft>
              <a:buNone/>
            </a:pPr>
            <a:r>
              <a:t/>
            </a:r>
            <a:endParaRPr>
              <a:solidFill>
                <a:srgbClr val="999999"/>
              </a:solidFill>
              <a:highlight>
                <a:srgbClr val="FFFFFF"/>
              </a:highlight>
              <a:latin typeface="Georgia"/>
              <a:ea typeface="Georgia"/>
              <a:cs typeface="Georgia"/>
              <a:sym typeface="Georgia"/>
            </a:endParaRPr>
          </a:p>
          <a:p>
            <a:pPr indent="-317500" lvl="0" marL="457200" rtl="0" algn="l">
              <a:lnSpc>
                <a:spcPct val="115000"/>
              </a:lnSpc>
              <a:spcBef>
                <a:spcPts val="0"/>
              </a:spcBef>
              <a:spcAft>
                <a:spcPts val="0"/>
              </a:spcAft>
              <a:buClr>
                <a:srgbClr val="999999"/>
              </a:buClr>
              <a:buSzPts val="1400"/>
              <a:buFont typeface="Georgia"/>
              <a:buChar char="●"/>
            </a:pPr>
            <a:r>
              <a:rPr lang="en">
                <a:solidFill>
                  <a:srgbClr val="999999"/>
                </a:solidFill>
                <a:highlight>
                  <a:srgbClr val="FFFFFF"/>
                </a:highlight>
                <a:latin typeface="Georgia"/>
                <a:ea typeface="Georgia"/>
                <a:cs typeface="Georgia"/>
                <a:sym typeface="Georgia"/>
              </a:rPr>
              <a:t>Self-Service deployment of Applications</a:t>
            </a:r>
            <a:endParaRPr>
              <a:solidFill>
                <a:srgbClr val="999999"/>
              </a:solidFill>
              <a:highlight>
                <a:srgbClr val="FFFFFF"/>
              </a:highlight>
              <a:latin typeface="Georgia"/>
              <a:ea typeface="Georgia"/>
              <a:cs typeface="Georgia"/>
              <a:sym typeface="Georgia"/>
            </a:endParaRPr>
          </a:p>
          <a:p>
            <a:pPr indent="0" lvl="0" marL="457200" rtl="0" algn="l">
              <a:lnSpc>
                <a:spcPct val="115000"/>
              </a:lnSpc>
              <a:spcBef>
                <a:spcPts val="0"/>
              </a:spcBef>
              <a:spcAft>
                <a:spcPts val="0"/>
              </a:spcAft>
              <a:buNone/>
            </a:pPr>
            <a:r>
              <a:t/>
            </a:r>
            <a:endParaRPr>
              <a:solidFill>
                <a:srgbClr val="999999"/>
              </a:solidFill>
              <a:highlight>
                <a:srgbClr val="FFFFFF"/>
              </a:highlight>
              <a:latin typeface="Georgia"/>
              <a:ea typeface="Georgia"/>
              <a:cs typeface="Georgia"/>
              <a:sym typeface="Georgia"/>
            </a:endParaRPr>
          </a:p>
          <a:p>
            <a:pPr indent="-317500" lvl="0" marL="457200" rtl="0" algn="l">
              <a:lnSpc>
                <a:spcPct val="115000"/>
              </a:lnSpc>
              <a:spcBef>
                <a:spcPts val="0"/>
              </a:spcBef>
              <a:spcAft>
                <a:spcPts val="0"/>
              </a:spcAft>
              <a:buClr>
                <a:srgbClr val="999999"/>
              </a:buClr>
              <a:buSzPts val="1400"/>
              <a:buFont typeface="Georgia"/>
              <a:buChar char="●"/>
            </a:pPr>
            <a:r>
              <a:rPr lang="en">
                <a:solidFill>
                  <a:srgbClr val="999999"/>
                </a:solidFill>
                <a:highlight>
                  <a:srgbClr val="FFFFFF"/>
                </a:highlight>
                <a:latin typeface="Georgia"/>
                <a:ea typeface="Georgia"/>
                <a:cs typeface="Georgia"/>
                <a:sym typeface="Georgia"/>
              </a:rPr>
              <a:t>Reducing costs via better </a:t>
            </a:r>
            <a:r>
              <a:rPr lang="en">
                <a:solidFill>
                  <a:srgbClr val="999999"/>
                </a:solidFill>
                <a:highlight>
                  <a:srgbClr val="FFFFFF"/>
                </a:highlight>
                <a:latin typeface="Georgia"/>
                <a:ea typeface="Georgia"/>
                <a:cs typeface="Georgia"/>
                <a:sym typeface="Georgia"/>
              </a:rPr>
              <a:t>infrastructure</a:t>
            </a:r>
            <a:r>
              <a:rPr lang="en">
                <a:solidFill>
                  <a:srgbClr val="999999"/>
                </a:solidFill>
                <a:highlight>
                  <a:srgbClr val="FFFFFF"/>
                </a:highlight>
                <a:latin typeface="Georgia"/>
                <a:ea typeface="Georgia"/>
                <a:cs typeface="Georgia"/>
                <a:sym typeface="Georgia"/>
              </a:rPr>
              <a:t> utilization</a:t>
            </a:r>
            <a:endParaRPr>
              <a:solidFill>
                <a:srgbClr val="999999"/>
              </a:solidFill>
              <a:highlight>
                <a:srgbClr val="FFFFFF"/>
              </a:highlight>
              <a:latin typeface="Georgia"/>
              <a:ea typeface="Georgia"/>
              <a:cs typeface="Georgia"/>
              <a:sym typeface="Georgia"/>
            </a:endParaRPr>
          </a:p>
          <a:p>
            <a:pPr indent="0" lvl="0" marL="457200" rtl="0" algn="l">
              <a:lnSpc>
                <a:spcPct val="115000"/>
              </a:lnSpc>
              <a:spcBef>
                <a:spcPts val="0"/>
              </a:spcBef>
              <a:spcAft>
                <a:spcPts val="0"/>
              </a:spcAft>
              <a:buNone/>
            </a:pPr>
            <a:r>
              <a:t/>
            </a:r>
            <a:endParaRPr>
              <a:solidFill>
                <a:srgbClr val="999999"/>
              </a:solidFill>
              <a:highlight>
                <a:srgbClr val="FFFFFF"/>
              </a:highlight>
              <a:latin typeface="Georgia"/>
              <a:ea typeface="Georgia"/>
              <a:cs typeface="Georgia"/>
              <a:sym typeface="Georgia"/>
            </a:endParaRPr>
          </a:p>
          <a:p>
            <a:pPr indent="-317500" lvl="0" marL="457200" rtl="0" algn="l">
              <a:lnSpc>
                <a:spcPct val="115000"/>
              </a:lnSpc>
              <a:spcBef>
                <a:spcPts val="0"/>
              </a:spcBef>
              <a:spcAft>
                <a:spcPts val="0"/>
              </a:spcAft>
              <a:buClr>
                <a:srgbClr val="999999"/>
              </a:buClr>
              <a:buSzPts val="1400"/>
              <a:buFont typeface="Georgia"/>
              <a:buChar char="●"/>
            </a:pPr>
            <a:r>
              <a:rPr lang="en">
                <a:solidFill>
                  <a:srgbClr val="999999"/>
                </a:solidFill>
                <a:highlight>
                  <a:srgbClr val="FFFFFF"/>
                </a:highlight>
                <a:latin typeface="Georgia"/>
                <a:ea typeface="Georgia"/>
                <a:cs typeface="Georgia"/>
                <a:sym typeface="Georgia"/>
              </a:rPr>
              <a:t>Automatically adjusting to </a:t>
            </a:r>
            <a:r>
              <a:rPr lang="en">
                <a:solidFill>
                  <a:srgbClr val="999999"/>
                </a:solidFill>
                <a:highlight>
                  <a:srgbClr val="FFFFFF"/>
                </a:highlight>
                <a:latin typeface="Georgia"/>
                <a:ea typeface="Georgia"/>
                <a:cs typeface="Georgia"/>
                <a:sym typeface="Georgia"/>
              </a:rPr>
              <a:t>changing</a:t>
            </a:r>
            <a:r>
              <a:rPr lang="en">
                <a:solidFill>
                  <a:srgbClr val="999999"/>
                </a:solidFill>
                <a:highlight>
                  <a:srgbClr val="FFFFFF"/>
                </a:highlight>
                <a:latin typeface="Georgia"/>
                <a:ea typeface="Georgia"/>
                <a:cs typeface="Georgia"/>
                <a:sym typeface="Georgia"/>
              </a:rPr>
              <a:t> load</a:t>
            </a:r>
            <a:endParaRPr>
              <a:solidFill>
                <a:srgbClr val="999999"/>
              </a:solidFill>
              <a:highlight>
                <a:srgbClr val="FFFFFF"/>
              </a:highlight>
              <a:latin typeface="Georgia"/>
              <a:ea typeface="Georgia"/>
              <a:cs typeface="Georgia"/>
              <a:sym typeface="Georgia"/>
            </a:endParaRPr>
          </a:p>
          <a:p>
            <a:pPr indent="0" lvl="0" marL="457200" rtl="0" algn="l">
              <a:lnSpc>
                <a:spcPct val="115000"/>
              </a:lnSpc>
              <a:spcBef>
                <a:spcPts val="0"/>
              </a:spcBef>
              <a:spcAft>
                <a:spcPts val="0"/>
              </a:spcAft>
              <a:buNone/>
            </a:pPr>
            <a:r>
              <a:t/>
            </a:r>
            <a:endParaRPr>
              <a:solidFill>
                <a:srgbClr val="999999"/>
              </a:solidFill>
              <a:highlight>
                <a:srgbClr val="FFFFFF"/>
              </a:highlight>
              <a:latin typeface="Georgia"/>
              <a:ea typeface="Georgia"/>
              <a:cs typeface="Georgia"/>
              <a:sym typeface="Georgia"/>
            </a:endParaRPr>
          </a:p>
          <a:p>
            <a:pPr indent="-317500" lvl="0" marL="457200" rtl="0" algn="l">
              <a:lnSpc>
                <a:spcPct val="115000"/>
              </a:lnSpc>
              <a:spcBef>
                <a:spcPts val="0"/>
              </a:spcBef>
              <a:spcAft>
                <a:spcPts val="0"/>
              </a:spcAft>
              <a:buClr>
                <a:srgbClr val="999999"/>
              </a:buClr>
              <a:buSzPts val="1400"/>
              <a:buFont typeface="Georgia"/>
              <a:buChar char="●"/>
            </a:pPr>
            <a:r>
              <a:rPr lang="en">
                <a:solidFill>
                  <a:srgbClr val="999999"/>
                </a:solidFill>
                <a:highlight>
                  <a:srgbClr val="FFFFFF"/>
                </a:highlight>
                <a:latin typeface="Georgia"/>
                <a:ea typeface="Georgia"/>
                <a:cs typeface="Georgia"/>
                <a:sym typeface="Georgia"/>
              </a:rPr>
              <a:t>Keep application running smoothly </a:t>
            </a:r>
            <a:endParaRPr>
              <a:solidFill>
                <a:srgbClr val="999999"/>
              </a:solidFill>
              <a:highlight>
                <a:srgbClr val="FFFFFF"/>
              </a:highlight>
              <a:latin typeface="Georgia"/>
              <a:ea typeface="Georgia"/>
              <a:cs typeface="Georgia"/>
              <a:sym typeface="Georgia"/>
            </a:endParaRPr>
          </a:p>
          <a:p>
            <a:pPr indent="0" lvl="0" marL="457200" rtl="0" algn="l">
              <a:lnSpc>
                <a:spcPct val="115000"/>
              </a:lnSpc>
              <a:spcBef>
                <a:spcPts val="0"/>
              </a:spcBef>
              <a:spcAft>
                <a:spcPts val="0"/>
              </a:spcAft>
              <a:buNone/>
            </a:pPr>
            <a:r>
              <a:t/>
            </a:r>
            <a:endParaRPr>
              <a:solidFill>
                <a:srgbClr val="999999"/>
              </a:solidFill>
              <a:highlight>
                <a:srgbClr val="FFFFFF"/>
              </a:highlight>
              <a:latin typeface="Georgia"/>
              <a:ea typeface="Georgia"/>
              <a:cs typeface="Georgia"/>
              <a:sym typeface="Georgia"/>
            </a:endParaRPr>
          </a:p>
          <a:p>
            <a:pPr indent="-317500" lvl="0" marL="457200" rtl="0" algn="l">
              <a:lnSpc>
                <a:spcPct val="115000"/>
              </a:lnSpc>
              <a:spcBef>
                <a:spcPts val="0"/>
              </a:spcBef>
              <a:spcAft>
                <a:spcPts val="0"/>
              </a:spcAft>
              <a:buClr>
                <a:srgbClr val="999999"/>
              </a:buClr>
              <a:buSzPts val="1400"/>
              <a:buFont typeface="Georgia"/>
              <a:buChar char="●"/>
            </a:pPr>
            <a:r>
              <a:rPr lang="en">
                <a:solidFill>
                  <a:srgbClr val="999999"/>
                </a:solidFill>
                <a:highlight>
                  <a:srgbClr val="FFFFFF"/>
                </a:highlight>
                <a:latin typeface="Georgia"/>
                <a:ea typeface="Georgia"/>
                <a:cs typeface="Georgia"/>
                <a:sym typeface="Georgia"/>
              </a:rPr>
              <a:t>Simplifying application development </a:t>
            </a:r>
            <a:endParaRPr>
              <a:solidFill>
                <a:srgbClr val="999999"/>
              </a:solidFill>
              <a:highlight>
                <a:srgbClr val="FFFFFF"/>
              </a:highlight>
              <a:latin typeface="Georgia"/>
              <a:ea typeface="Georgia"/>
              <a:cs typeface="Georgia"/>
              <a:sym typeface="Georgia"/>
            </a:endParaRPr>
          </a:p>
          <a:p>
            <a:pPr indent="0" lvl="0" marL="457200" rtl="0" algn="l">
              <a:spcBef>
                <a:spcPts val="0"/>
              </a:spcBef>
              <a:spcAft>
                <a:spcPts val="0"/>
              </a:spcAft>
              <a:buNone/>
            </a:pPr>
            <a:r>
              <a:t/>
            </a:r>
            <a:endParaRPr>
              <a:solidFill>
                <a:srgbClr val="999999"/>
              </a:solidFill>
              <a:highlight>
                <a:srgbClr val="FFFFFF"/>
              </a:highlight>
              <a:latin typeface="Georgia"/>
              <a:ea typeface="Georgia"/>
              <a:cs typeface="Georgia"/>
              <a:sym typeface="Georgia"/>
            </a:endParaRPr>
          </a:p>
          <a:p>
            <a:pPr indent="0" lvl="0" marL="0" rtl="0" algn="l">
              <a:lnSpc>
                <a:spcPct val="115000"/>
              </a:lnSpc>
              <a:spcBef>
                <a:spcPts val="0"/>
              </a:spcBef>
              <a:spcAft>
                <a:spcPts val="0"/>
              </a:spcAft>
              <a:buNone/>
            </a:pPr>
            <a:r>
              <a:t/>
            </a:r>
            <a:endParaRPr>
              <a:solidFill>
                <a:srgbClr val="999999"/>
              </a:solidFill>
              <a:highlight>
                <a:srgbClr val="FFFFFF"/>
              </a:highlight>
              <a:latin typeface="Georgia"/>
              <a:ea typeface="Georgia"/>
              <a:cs typeface="Georgia"/>
              <a:sym typeface="Georgia"/>
            </a:endParaRPr>
          </a:p>
          <a:p>
            <a:pPr indent="0" lvl="0" marL="0" rtl="0" algn="l">
              <a:lnSpc>
                <a:spcPct val="115000"/>
              </a:lnSpc>
              <a:spcBef>
                <a:spcPts val="0"/>
              </a:spcBef>
              <a:spcAft>
                <a:spcPts val="0"/>
              </a:spcAft>
              <a:buNone/>
            </a:pPr>
            <a:r>
              <a:t/>
            </a:r>
            <a:endParaRPr>
              <a:solidFill>
                <a:srgbClr val="999999"/>
              </a:solidFill>
              <a:highlight>
                <a:srgbClr val="FFFFFF"/>
              </a:highlight>
              <a:latin typeface="Georgia"/>
              <a:ea typeface="Georgia"/>
              <a:cs typeface="Georgia"/>
              <a:sym typeface="Georgia"/>
            </a:endParaRPr>
          </a:p>
          <a:p>
            <a:pPr indent="0" lvl="0" marL="0" rtl="0" algn="l">
              <a:lnSpc>
                <a:spcPct val="115000"/>
              </a:lnSpc>
              <a:spcBef>
                <a:spcPts val="0"/>
              </a:spcBef>
              <a:spcAft>
                <a:spcPts val="0"/>
              </a:spcAft>
              <a:buNone/>
            </a:pPr>
            <a:r>
              <a:t/>
            </a:r>
            <a:endParaRPr>
              <a:solidFill>
                <a:srgbClr val="999999"/>
              </a:solidFill>
              <a:highlight>
                <a:srgbClr val="FFFFFF"/>
              </a:highlight>
              <a:latin typeface="Georgia"/>
              <a:ea typeface="Georgia"/>
              <a:cs typeface="Georgia"/>
              <a:sym typeface="Georgia"/>
            </a:endParaRPr>
          </a:p>
          <a:p>
            <a:pPr indent="0" lvl="0" marL="0" rtl="0" algn="l">
              <a:lnSpc>
                <a:spcPct val="115000"/>
              </a:lnSpc>
              <a:spcBef>
                <a:spcPts val="0"/>
              </a:spcBef>
              <a:spcAft>
                <a:spcPts val="0"/>
              </a:spcAft>
              <a:buNone/>
            </a:pPr>
            <a:r>
              <a:t/>
            </a:r>
            <a:endParaRPr>
              <a:solidFill>
                <a:srgbClr val="999999"/>
              </a:solidFill>
              <a:highlight>
                <a:srgbClr val="FFFFFF"/>
              </a:highlight>
              <a:latin typeface="Georgia"/>
              <a:ea typeface="Georgia"/>
              <a:cs typeface="Georgia"/>
              <a:sym typeface="Georgia"/>
            </a:endParaRPr>
          </a:p>
          <a:p>
            <a:pPr indent="0" lvl="0" marL="0" rtl="0" algn="l">
              <a:lnSpc>
                <a:spcPct val="115000"/>
              </a:lnSpc>
              <a:spcBef>
                <a:spcPts val="0"/>
              </a:spcBef>
              <a:spcAft>
                <a:spcPts val="0"/>
              </a:spcAft>
              <a:buNone/>
            </a:pPr>
            <a:r>
              <a:t/>
            </a:r>
            <a:endParaRPr>
              <a:solidFill>
                <a:srgbClr val="999999"/>
              </a:solidFill>
              <a:highlight>
                <a:srgbClr val="FFFFFF"/>
              </a:highlight>
              <a:latin typeface="Georgia"/>
              <a:ea typeface="Georgia"/>
              <a:cs typeface="Georgia"/>
              <a:sym typeface="Georgia"/>
            </a:endParaRPr>
          </a:p>
          <a:p>
            <a:pPr indent="0" lvl="0" marL="0" rtl="0" algn="l">
              <a:lnSpc>
                <a:spcPct val="115000"/>
              </a:lnSpc>
              <a:spcBef>
                <a:spcPts val="0"/>
              </a:spcBef>
              <a:spcAft>
                <a:spcPts val="0"/>
              </a:spcAft>
              <a:buNone/>
            </a:pPr>
            <a:r>
              <a:t/>
            </a:r>
            <a:endParaRPr>
              <a:solidFill>
                <a:srgbClr val="999999"/>
              </a:solidFill>
              <a:highlight>
                <a:srgbClr val="FFFFFF"/>
              </a:highlight>
              <a:latin typeface="Georgia"/>
              <a:ea typeface="Georgia"/>
              <a:cs typeface="Georgia"/>
              <a:sym typeface="Georgia"/>
            </a:endParaRPr>
          </a:p>
          <a:p>
            <a:pPr indent="0" lvl="0" marL="0" rtl="0" algn="l">
              <a:spcBef>
                <a:spcPts val="0"/>
              </a:spcBef>
              <a:spcAft>
                <a:spcPts val="0"/>
              </a:spcAft>
              <a:buNone/>
            </a:pPr>
            <a:r>
              <a:t/>
            </a:r>
            <a:endParaRPr sz="1600">
              <a:solidFill>
                <a:srgbClr val="666666"/>
              </a:solidFill>
              <a:highlight>
                <a:srgbClr val="FFFFFF"/>
              </a:highlight>
              <a:latin typeface="Georgia"/>
              <a:ea typeface="Georgia"/>
              <a:cs typeface="Georgia"/>
              <a:sym typeface="Georgia"/>
            </a:endParaRPr>
          </a:p>
          <a:p>
            <a:pPr indent="0" lvl="0" marL="0" rtl="0" algn="l">
              <a:spcBef>
                <a:spcPts val="0"/>
              </a:spcBef>
              <a:spcAft>
                <a:spcPts val="0"/>
              </a:spcAft>
              <a:buNone/>
            </a:pPr>
            <a:r>
              <a:t/>
            </a:r>
            <a:endParaRPr b="1" sz="1500">
              <a:solidFill>
                <a:srgbClr val="626262"/>
              </a:solidFill>
              <a:highlight>
                <a:srgbClr val="F4F4F4"/>
              </a:highlight>
              <a:latin typeface="Open Sans"/>
              <a:ea typeface="Open Sans"/>
              <a:cs typeface="Open Sans"/>
              <a:sym typeface="Open Sans"/>
            </a:endParaRPr>
          </a:p>
          <a:p>
            <a:pPr indent="0" lvl="0" marL="0" rtl="0" algn="l">
              <a:spcBef>
                <a:spcPts val="0"/>
              </a:spcBef>
              <a:spcAft>
                <a:spcPts val="0"/>
              </a:spcAft>
              <a:buNone/>
            </a:pPr>
            <a:r>
              <a:t/>
            </a:r>
            <a:endParaRPr sz="1600">
              <a:solidFill>
                <a:srgbClr val="666666"/>
              </a:solidFill>
              <a:highlight>
                <a:srgbClr val="FFFFFF"/>
              </a:highlight>
              <a:latin typeface="Georgia"/>
              <a:ea typeface="Georgia"/>
              <a:cs typeface="Georgia"/>
              <a:sym typeface="Georgia"/>
            </a:endParaRPr>
          </a:p>
          <a:p>
            <a:pPr indent="0" lvl="0" marL="0" rtl="0" algn="l">
              <a:spcBef>
                <a:spcPts val="0"/>
              </a:spcBef>
              <a:spcAft>
                <a:spcPts val="0"/>
              </a:spcAft>
              <a:buNone/>
            </a:pPr>
            <a:r>
              <a:t/>
            </a:r>
            <a:endParaRPr sz="1600">
              <a:solidFill>
                <a:srgbClr val="666666"/>
              </a:solidFill>
              <a:highlight>
                <a:srgbClr val="FFFFFF"/>
              </a:highlight>
              <a:latin typeface="Georgia"/>
              <a:ea typeface="Georgia"/>
              <a:cs typeface="Georgia"/>
              <a:sym typeface="Georgia"/>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0" name="Shape 230"/>
        <p:cNvGrpSpPr/>
        <p:nvPr/>
      </p:nvGrpSpPr>
      <p:grpSpPr>
        <a:xfrm>
          <a:off x="0" y="0"/>
          <a:ext cx="0" cy="0"/>
          <a:chOff x="0" y="0"/>
          <a:chExt cx="0" cy="0"/>
        </a:xfrm>
      </p:grpSpPr>
      <p:sp>
        <p:nvSpPr>
          <p:cNvPr id="231" name="Google Shape;231;p37"/>
          <p:cNvSpPr txBox="1"/>
          <p:nvPr/>
        </p:nvSpPr>
        <p:spPr>
          <a:xfrm>
            <a:off x="566925" y="744325"/>
            <a:ext cx="7846500" cy="3941100"/>
          </a:xfrm>
          <a:prstGeom prst="rect">
            <a:avLst/>
          </a:prstGeom>
          <a:noFill/>
          <a:ln>
            <a:noFill/>
          </a:ln>
          <a:effectLst>
            <a:outerShdw blurRad="57150" rotWithShape="0" algn="bl" dir="5400000" dist="19050">
              <a:schemeClr val="lt1">
                <a:alpha val="50000"/>
              </a:schemeClr>
            </a:outerShdw>
            <a:reflection blurRad="0" dir="0" dist="0" endA="0" fadeDir="5400012" kx="0" rotWithShape="0" algn="bl" stPos="0" sy="-100000" ky="0"/>
          </a:effectLst>
        </p:spPr>
        <p:txBody>
          <a:bodyPr anchorCtr="0" anchor="ctr" bIns="91425" lIns="91425" spcFirstLastPara="1" rIns="91425" wrap="square" tIns="91425">
            <a:noAutofit/>
          </a:bodyPr>
          <a:lstStyle/>
          <a:p>
            <a:pPr indent="0" lvl="0" marL="2743200" rtl="0" algn="l">
              <a:lnSpc>
                <a:spcPct val="115000"/>
              </a:lnSpc>
              <a:spcBef>
                <a:spcPts val="0"/>
              </a:spcBef>
              <a:spcAft>
                <a:spcPts val="0"/>
              </a:spcAft>
              <a:buNone/>
            </a:pPr>
            <a:r>
              <a:t/>
            </a:r>
            <a:endParaRPr sz="3100">
              <a:solidFill>
                <a:srgbClr val="FF0000"/>
              </a:solidFill>
              <a:highlight>
                <a:srgbClr val="FFFFFF"/>
              </a:highlight>
              <a:latin typeface="Permanent Marker"/>
              <a:ea typeface="Permanent Marker"/>
              <a:cs typeface="Permanent Marker"/>
              <a:sym typeface="Permanent Marker"/>
            </a:endParaRPr>
          </a:p>
          <a:p>
            <a:pPr indent="0" lvl="0" marL="0" rtl="0" algn="l">
              <a:spcBef>
                <a:spcPts val="0"/>
              </a:spcBef>
              <a:spcAft>
                <a:spcPts val="0"/>
              </a:spcAft>
              <a:buNone/>
            </a:pPr>
            <a:r>
              <a:t/>
            </a:r>
            <a:endParaRPr sz="1600">
              <a:solidFill>
                <a:srgbClr val="666666"/>
              </a:solidFill>
              <a:highlight>
                <a:srgbClr val="FFFFFF"/>
              </a:highlight>
              <a:latin typeface="Georgia"/>
              <a:ea typeface="Georgia"/>
              <a:cs typeface="Georgia"/>
              <a:sym typeface="Georgia"/>
            </a:endParaRPr>
          </a:p>
          <a:p>
            <a:pPr indent="0" lvl="0" marL="0" rtl="0" algn="l">
              <a:spcBef>
                <a:spcPts val="0"/>
              </a:spcBef>
              <a:spcAft>
                <a:spcPts val="0"/>
              </a:spcAft>
              <a:buNone/>
            </a:pPr>
            <a:r>
              <a:t/>
            </a:r>
            <a:endParaRPr b="1" sz="1500">
              <a:solidFill>
                <a:srgbClr val="626262"/>
              </a:solidFill>
              <a:highlight>
                <a:srgbClr val="F4F4F4"/>
              </a:highlight>
              <a:latin typeface="Open Sans"/>
              <a:ea typeface="Open Sans"/>
              <a:cs typeface="Open Sans"/>
              <a:sym typeface="Open Sans"/>
            </a:endParaRPr>
          </a:p>
          <a:p>
            <a:pPr indent="0" lvl="0" marL="0" rtl="0" algn="l">
              <a:spcBef>
                <a:spcPts val="0"/>
              </a:spcBef>
              <a:spcAft>
                <a:spcPts val="0"/>
              </a:spcAft>
              <a:buNone/>
            </a:pPr>
            <a:r>
              <a:t/>
            </a:r>
            <a:endParaRPr sz="1600">
              <a:solidFill>
                <a:srgbClr val="666666"/>
              </a:solidFill>
              <a:highlight>
                <a:srgbClr val="FFFFFF"/>
              </a:highlight>
              <a:latin typeface="Georgia"/>
              <a:ea typeface="Georgia"/>
              <a:cs typeface="Georgia"/>
              <a:sym typeface="Georgia"/>
            </a:endParaRPr>
          </a:p>
          <a:p>
            <a:pPr indent="0" lvl="0" marL="0" rtl="0" algn="l">
              <a:spcBef>
                <a:spcPts val="0"/>
              </a:spcBef>
              <a:spcAft>
                <a:spcPts val="0"/>
              </a:spcAft>
              <a:buNone/>
            </a:pPr>
            <a:r>
              <a:t/>
            </a:r>
            <a:endParaRPr sz="1600">
              <a:solidFill>
                <a:srgbClr val="666666"/>
              </a:solidFill>
              <a:highlight>
                <a:srgbClr val="FFFFFF"/>
              </a:highlight>
              <a:latin typeface="Georgia"/>
              <a:ea typeface="Georgia"/>
              <a:cs typeface="Georgia"/>
              <a:sym typeface="Georgia"/>
            </a:endParaRPr>
          </a:p>
        </p:txBody>
      </p:sp>
      <p:pic>
        <p:nvPicPr>
          <p:cNvPr id="232" name="Google Shape;232;p37"/>
          <p:cNvPicPr preferRelativeResize="0"/>
          <p:nvPr/>
        </p:nvPicPr>
        <p:blipFill>
          <a:blip r:embed="rId3">
            <a:alphaModFix/>
          </a:blip>
          <a:stretch>
            <a:fillRect/>
          </a:stretch>
        </p:blipFill>
        <p:spPr>
          <a:xfrm>
            <a:off x="2133600" y="810350"/>
            <a:ext cx="4876800" cy="3657600"/>
          </a:xfrm>
          <a:prstGeom prst="rect">
            <a:avLst/>
          </a:prstGeom>
          <a:noFill/>
          <a:ln>
            <a:noFill/>
          </a:ln>
        </p:spPr>
      </p:pic>
      <p:pic>
        <p:nvPicPr>
          <p:cNvPr id="233" name="Google Shape;233;p37"/>
          <p:cNvPicPr preferRelativeResize="0"/>
          <p:nvPr/>
        </p:nvPicPr>
        <p:blipFill>
          <a:blip r:embed="rId4">
            <a:alphaModFix/>
          </a:blip>
          <a:stretch>
            <a:fillRect/>
          </a:stretch>
        </p:blipFill>
        <p:spPr>
          <a:xfrm>
            <a:off x="109800" y="86525"/>
            <a:ext cx="533400" cy="4000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7" name="Shape 237"/>
        <p:cNvGrpSpPr/>
        <p:nvPr/>
      </p:nvGrpSpPr>
      <p:grpSpPr>
        <a:xfrm>
          <a:off x="0" y="0"/>
          <a:ext cx="0" cy="0"/>
          <a:chOff x="0" y="0"/>
          <a:chExt cx="0" cy="0"/>
        </a:xfrm>
      </p:grpSpPr>
      <p:sp>
        <p:nvSpPr>
          <p:cNvPr id="238" name="Google Shape;238;p38"/>
          <p:cNvSpPr txBox="1"/>
          <p:nvPr>
            <p:ph type="ctrTitle"/>
          </p:nvPr>
        </p:nvSpPr>
        <p:spPr>
          <a:xfrm>
            <a:off x="903800" y="1343904"/>
            <a:ext cx="7236900" cy="1430400"/>
          </a:xfrm>
          <a:prstGeom prst="rect">
            <a:avLst/>
          </a:prstGeom>
        </p:spPr>
        <p:txBody>
          <a:bodyPr anchorCtr="0" anchor="b" bIns="91425" lIns="91425" spcFirstLastPara="1" rIns="91425" wrap="square" tIns="91425">
            <a:noAutofit/>
          </a:bodyPr>
          <a:lstStyle/>
          <a:p>
            <a:pPr indent="0" lvl="0" marL="457200" rtl="0" algn="l">
              <a:spcBef>
                <a:spcPts val="0"/>
              </a:spcBef>
              <a:spcAft>
                <a:spcPts val="0"/>
              </a:spcAft>
              <a:buNone/>
            </a:pPr>
            <a:r>
              <a:t/>
            </a:r>
            <a:endParaRPr b="0" sz="3000">
              <a:latin typeface="Georgia"/>
              <a:ea typeface="Georgia"/>
              <a:cs typeface="Georgia"/>
              <a:sym typeface="Georgia"/>
            </a:endParaRPr>
          </a:p>
          <a:p>
            <a:pPr indent="0" lvl="0" marL="457200" rtl="0" algn="l">
              <a:spcBef>
                <a:spcPts val="0"/>
              </a:spcBef>
              <a:spcAft>
                <a:spcPts val="0"/>
              </a:spcAft>
              <a:buNone/>
            </a:pPr>
            <a:r>
              <a:t/>
            </a:r>
            <a:endParaRPr b="0" sz="3000">
              <a:latin typeface="Georgia"/>
              <a:ea typeface="Georgia"/>
              <a:cs typeface="Georgia"/>
              <a:sym typeface="Georgia"/>
            </a:endParaRPr>
          </a:p>
          <a:p>
            <a:pPr indent="0" lvl="0" marL="457200" rtl="0" algn="l">
              <a:spcBef>
                <a:spcPts val="0"/>
              </a:spcBef>
              <a:spcAft>
                <a:spcPts val="0"/>
              </a:spcAft>
              <a:buNone/>
            </a:pPr>
            <a:r>
              <a:t/>
            </a:r>
            <a:endParaRPr b="0" sz="3000">
              <a:latin typeface="Georgia"/>
              <a:ea typeface="Georgia"/>
              <a:cs typeface="Georgia"/>
              <a:sym typeface="Georgia"/>
            </a:endParaRPr>
          </a:p>
          <a:p>
            <a:pPr indent="0" lvl="0" marL="1371600" rtl="0" algn="l">
              <a:spcBef>
                <a:spcPts val="0"/>
              </a:spcBef>
              <a:spcAft>
                <a:spcPts val="0"/>
              </a:spcAft>
              <a:buNone/>
            </a:pPr>
            <a:r>
              <a:rPr b="0" lang="en" sz="3000">
                <a:latin typeface="Georgia"/>
                <a:ea typeface="Georgia"/>
                <a:cs typeface="Georgia"/>
                <a:sym typeface="Georgia"/>
              </a:rPr>
              <a:t>Kubernetes Architecture</a:t>
            </a:r>
            <a:endParaRPr b="0" sz="3000">
              <a:latin typeface="Georgia"/>
              <a:ea typeface="Georgia"/>
              <a:cs typeface="Georgia"/>
              <a:sym typeface="Georgia"/>
            </a:endParaRPr>
          </a:p>
          <a:p>
            <a:pPr indent="0" lvl="0" marL="457200" rtl="0" algn="ctr">
              <a:spcBef>
                <a:spcPts val="0"/>
              </a:spcBef>
              <a:spcAft>
                <a:spcPts val="0"/>
              </a:spcAft>
              <a:buNone/>
            </a:pPr>
            <a:r>
              <a:t/>
            </a:r>
            <a:endParaRPr b="0" sz="3400">
              <a:latin typeface="Georgia"/>
              <a:ea typeface="Georgia"/>
              <a:cs typeface="Georgia"/>
              <a:sym typeface="Georgia"/>
            </a:endParaRPr>
          </a:p>
        </p:txBody>
      </p:sp>
      <p:sp>
        <p:nvSpPr>
          <p:cNvPr id="239" name="Google Shape;239;p38"/>
          <p:cNvSpPr txBox="1"/>
          <p:nvPr/>
        </p:nvSpPr>
        <p:spPr>
          <a:xfrm>
            <a:off x="2134950" y="2831600"/>
            <a:ext cx="4874100" cy="54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A64D79"/>
                </a:solidFill>
                <a:latin typeface="Georgia"/>
                <a:ea typeface="Georgia"/>
                <a:cs typeface="Georgia"/>
                <a:sym typeface="Georgia"/>
              </a:rPr>
              <a:t>Automate container deployment,scaling &amp;</a:t>
            </a:r>
            <a:r>
              <a:rPr lang="en" sz="2400">
                <a:solidFill>
                  <a:srgbClr val="3C78D8"/>
                </a:solidFill>
                <a:latin typeface="Georgia"/>
                <a:ea typeface="Georgia"/>
                <a:cs typeface="Georgia"/>
                <a:sym typeface="Georgia"/>
              </a:rPr>
              <a:t> </a:t>
            </a:r>
            <a:r>
              <a:rPr lang="en">
                <a:solidFill>
                  <a:srgbClr val="A64D79"/>
                </a:solidFill>
                <a:latin typeface="Georgia"/>
                <a:ea typeface="Georgia"/>
                <a:cs typeface="Georgia"/>
                <a:sym typeface="Georgia"/>
              </a:rPr>
              <a:t>management</a:t>
            </a:r>
            <a:endParaRPr sz="2400">
              <a:solidFill>
                <a:srgbClr val="3C78D8"/>
              </a:solidFill>
              <a:latin typeface="Georgia"/>
              <a:ea typeface="Georgia"/>
              <a:cs typeface="Georgia"/>
              <a:sym typeface="Georgia"/>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3" name="Shape 243"/>
        <p:cNvGrpSpPr/>
        <p:nvPr/>
      </p:nvGrpSpPr>
      <p:grpSpPr>
        <a:xfrm>
          <a:off x="0" y="0"/>
          <a:ext cx="0" cy="0"/>
          <a:chOff x="0" y="0"/>
          <a:chExt cx="0" cy="0"/>
        </a:xfrm>
      </p:grpSpPr>
      <p:sp>
        <p:nvSpPr>
          <p:cNvPr id="244" name="Google Shape;244;p39"/>
          <p:cNvSpPr txBox="1"/>
          <p:nvPr>
            <p:ph type="title"/>
          </p:nvPr>
        </p:nvSpPr>
        <p:spPr>
          <a:xfrm>
            <a:off x="311700" y="98550"/>
            <a:ext cx="8520600" cy="707400"/>
          </a:xfrm>
          <a:prstGeom prst="rect">
            <a:avLst/>
          </a:prstGeom>
        </p:spPr>
        <p:txBody>
          <a:bodyPr anchorCtr="0" anchor="t" bIns="91425" lIns="91425" spcFirstLastPara="1" rIns="91425" wrap="square" tIns="91425">
            <a:noAutofit/>
          </a:bodyPr>
          <a:lstStyle/>
          <a:p>
            <a:pPr indent="0" lvl="0" marL="2286000" rtl="0" algn="l">
              <a:spcBef>
                <a:spcPts val="0"/>
              </a:spcBef>
              <a:spcAft>
                <a:spcPts val="0"/>
              </a:spcAft>
              <a:buNone/>
            </a:pPr>
            <a:r>
              <a:rPr b="0" lang="en" sz="2800">
                <a:latin typeface="Georgia"/>
                <a:ea typeface="Georgia"/>
                <a:cs typeface="Georgia"/>
                <a:sym typeface="Georgia"/>
              </a:rPr>
              <a:t>Getting Started</a:t>
            </a:r>
            <a:endParaRPr b="0" sz="2800">
              <a:latin typeface="Georgia"/>
              <a:ea typeface="Georgia"/>
              <a:cs typeface="Georgia"/>
              <a:sym typeface="Georgia"/>
            </a:endParaRPr>
          </a:p>
        </p:txBody>
      </p:sp>
      <p:sp>
        <p:nvSpPr>
          <p:cNvPr id="245" name="Google Shape;245;p39"/>
          <p:cNvSpPr txBox="1"/>
          <p:nvPr/>
        </p:nvSpPr>
        <p:spPr>
          <a:xfrm>
            <a:off x="566925" y="744325"/>
            <a:ext cx="8010900" cy="3985800"/>
          </a:xfrm>
          <a:prstGeom prst="rect">
            <a:avLst/>
          </a:prstGeom>
          <a:noFill/>
          <a:ln>
            <a:noFill/>
          </a:ln>
          <a:effectLst>
            <a:outerShdw blurRad="57150" rotWithShape="0" algn="bl" dir="5400000" dist="19050">
              <a:schemeClr val="lt1">
                <a:alpha val="50000"/>
              </a:schemeClr>
            </a:outerShdw>
            <a:reflection blurRad="0" dir="0" dist="0" endA="0" fadeDir="5400012" kx="0" rotWithShape="0" algn="bl" stPos="0" sy="-100000" ky="0"/>
          </a:effectLst>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999999"/>
              </a:solidFill>
              <a:highlight>
                <a:srgbClr val="FFFFFF"/>
              </a:highlight>
              <a:latin typeface="Georgia"/>
              <a:ea typeface="Georgia"/>
              <a:cs typeface="Georgia"/>
              <a:sym typeface="Georgia"/>
            </a:endParaRPr>
          </a:p>
          <a:p>
            <a:pPr indent="-317500" lvl="0" marL="457200" rtl="0" algn="l">
              <a:lnSpc>
                <a:spcPct val="115000"/>
              </a:lnSpc>
              <a:spcBef>
                <a:spcPts val="0"/>
              </a:spcBef>
              <a:spcAft>
                <a:spcPts val="0"/>
              </a:spcAft>
              <a:buClr>
                <a:srgbClr val="999999"/>
              </a:buClr>
              <a:buSzPts val="1400"/>
              <a:buFont typeface="Georgia"/>
              <a:buChar char="●"/>
            </a:pPr>
            <a:r>
              <a:rPr lang="en">
                <a:solidFill>
                  <a:srgbClr val="999999"/>
                </a:solidFill>
                <a:highlight>
                  <a:srgbClr val="FFFFFF"/>
                </a:highlight>
                <a:latin typeface="Georgia"/>
                <a:ea typeface="Georgia"/>
                <a:cs typeface="Georgia"/>
                <a:sym typeface="Georgia"/>
              </a:rPr>
              <a:t>A K</a:t>
            </a:r>
            <a:r>
              <a:rPr lang="en">
                <a:solidFill>
                  <a:srgbClr val="999999"/>
                </a:solidFill>
                <a:highlight>
                  <a:srgbClr val="FFFFFF"/>
                </a:highlight>
                <a:latin typeface="Georgia"/>
                <a:ea typeface="Georgia"/>
                <a:cs typeface="Georgia"/>
                <a:sym typeface="Georgia"/>
              </a:rPr>
              <a:t>ubernetes cluster consists of nodes divided into two groups</a:t>
            </a:r>
            <a:endParaRPr>
              <a:solidFill>
                <a:srgbClr val="999999"/>
              </a:solidFill>
              <a:highlight>
                <a:srgbClr val="FFFFFF"/>
              </a:highlight>
              <a:latin typeface="Georgia"/>
              <a:ea typeface="Georgia"/>
              <a:cs typeface="Georgia"/>
              <a:sym typeface="Georgia"/>
            </a:endParaRPr>
          </a:p>
          <a:p>
            <a:pPr indent="0" lvl="0" marL="457200" rtl="0" algn="l">
              <a:lnSpc>
                <a:spcPct val="115000"/>
              </a:lnSpc>
              <a:spcBef>
                <a:spcPts val="0"/>
              </a:spcBef>
              <a:spcAft>
                <a:spcPts val="0"/>
              </a:spcAft>
              <a:buNone/>
            </a:pPr>
            <a:r>
              <a:t/>
            </a:r>
            <a:endParaRPr>
              <a:solidFill>
                <a:srgbClr val="999999"/>
              </a:solidFill>
              <a:highlight>
                <a:srgbClr val="FFFFFF"/>
              </a:highlight>
              <a:latin typeface="Georgia"/>
              <a:ea typeface="Georgia"/>
              <a:cs typeface="Georgia"/>
              <a:sym typeface="Georgia"/>
            </a:endParaRPr>
          </a:p>
          <a:p>
            <a:pPr indent="-317500" lvl="0" marL="457200" rtl="0" algn="l">
              <a:lnSpc>
                <a:spcPct val="115000"/>
              </a:lnSpc>
              <a:spcBef>
                <a:spcPts val="0"/>
              </a:spcBef>
              <a:spcAft>
                <a:spcPts val="0"/>
              </a:spcAft>
              <a:buClr>
                <a:srgbClr val="999999"/>
              </a:buClr>
              <a:buSzPts val="1400"/>
              <a:buFont typeface="Georgia"/>
              <a:buChar char="●"/>
            </a:pPr>
            <a:r>
              <a:rPr lang="en">
                <a:solidFill>
                  <a:srgbClr val="999999"/>
                </a:solidFill>
                <a:highlight>
                  <a:srgbClr val="FFFFFF"/>
                </a:highlight>
                <a:latin typeface="Georgia"/>
                <a:ea typeface="Georgia"/>
                <a:cs typeface="Georgia"/>
                <a:sym typeface="Georgia"/>
              </a:rPr>
              <a:t>A set of master nodes that host the </a:t>
            </a:r>
            <a:r>
              <a:rPr lang="en">
                <a:solidFill>
                  <a:srgbClr val="6AA84F"/>
                </a:solidFill>
                <a:highlight>
                  <a:srgbClr val="FFFFFF"/>
                </a:highlight>
                <a:latin typeface="Georgia"/>
                <a:ea typeface="Georgia"/>
                <a:cs typeface="Georgia"/>
                <a:sym typeface="Georgia"/>
              </a:rPr>
              <a:t>Control Plane</a:t>
            </a:r>
            <a:r>
              <a:rPr lang="en">
                <a:solidFill>
                  <a:srgbClr val="999999"/>
                </a:solidFill>
                <a:highlight>
                  <a:srgbClr val="FFFFFF"/>
                </a:highlight>
                <a:latin typeface="Georgia"/>
                <a:ea typeface="Georgia"/>
                <a:cs typeface="Georgia"/>
                <a:sym typeface="Georgia"/>
              </a:rPr>
              <a:t> components, which are the brains of the system, since they control the entire cluster.</a:t>
            </a:r>
            <a:endParaRPr>
              <a:solidFill>
                <a:srgbClr val="999999"/>
              </a:solidFill>
              <a:highlight>
                <a:srgbClr val="FFFFFF"/>
              </a:highlight>
              <a:latin typeface="Georgia"/>
              <a:ea typeface="Georgia"/>
              <a:cs typeface="Georgia"/>
              <a:sym typeface="Georgia"/>
            </a:endParaRPr>
          </a:p>
          <a:p>
            <a:pPr indent="0" lvl="0" marL="457200" rtl="0" algn="l">
              <a:lnSpc>
                <a:spcPct val="115000"/>
              </a:lnSpc>
              <a:spcBef>
                <a:spcPts val="0"/>
              </a:spcBef>
              <a:spcAft>
                <a:spcPts val="0"/>
              </a:spcAft>
              <a:buNone/>
            </a:pPr>
            <a:r>
              <a:t/>
            </a:r>
            <a:endParaRPr>
              <a:solidFill>
                <a:srgbClr val="999999"/>
              </a:solidFill>
              <a:highlight>
                <a:srgbClr val="FFFFFF"/>
              </a:highlight>
              <a:latin typeface="Georgia"/>
              <a:ea typeface="Georgia"/>
              <a:cs typeface="Georgia"/>
              <a:sym typeface="Georgia"/>
            </a:endParaRPr>
          </a:p>
          <a:p>
            <a:pPr indent="-317500" lvl="0" marL="457200" rtl="0" algn="l">
              <a:lnSpc>
                <a:spcPct val="115000"/>
              </a:lnSpc>
              <a:spcBef>
                <a:spcPts val="0"/>
              </a:spcBef>
              <a:spcAft>
                <a:spcPts val="0"/>
              </a:spcAft>
              <a:buClr>
                <a:srgbClr val="999999"/>
              </a:buClr>
              <a:buSzPts val="1400"/>
              <a:buFont typeface="Georgia"/>
              <a:buChar char="●"/>
            </a:pPr>
            <a:r>
              <a:rPr lang="en">
                <a:solidFill>
                  <a:srgbClr val="999999"/>
                </a:solidFill>
                <a:highlight>
                  <a:srgbClr val="FFFFFF"/>
                </a:highlight>
                <a:latin typeface="Georgia"/>
                <a:ea typeface="Georgia"/>
                <a:cs typeface="Georgia"/>
                <a:sym typeface="Georgia"/>
              </a:rPr>
              <a:t>A set of worker nodes that form the </a:t>
            </a:r>
            <a:r>
              <a:rPr lang="en">
                <a:solidFill>
                  <a:srgbClr val="6AA84F"/>
                </a:solidFill>
                <a:highlight>
                  <a:srgbClr val="FFFFFF"/>
                </a:highlight>
                <a:latin typeface="Georgia"/>
                <a:ea typeface="Georgia"/>
                <a:cs typeface="Georgia"/>
                <a:sym typeface="Georgia"/>
              </a:rPr>
              <a:t>Workload Plane</a:t>
            </a:r>
            <a:r>
              <a:rPr lang="en">
                <a:solidFill>
                  <a:srgbClr val="999999"/>
                </a:solidFill>
                <a:highlight>
                  <a:srgbClr val="FFFFFF"/>
                </a:highlight>
                <a:latin typeface="Georgia"/>
                <a:ea typeface="Georgia"/>
                <a:cs typeface="Georgia"/>
                <a:sym typeface="Georgia"/>
              </a:rPr>
              <a:t>, which is where your workloads (or applications) run.</a:t>
            </a:r>
            <a:endParaRPr>
              <a:solidFill>
                <a:srgbClr val="999999"/>
              </a:solidFill>
              <a:highlight>
                <a:srgbClr val="FFFFFF"/>
              </a:highlight>
              <a:latin typeface="Georgia"/>
              <a:ea typeface="Georgia"/>
              <a:cs typeface="Georgia"/>
              <a:sym typeface="Georgia"/>
            </a:endParaRPr>
          </a:p>
          <a:p>
            <a:pPr indent="0" lvl="0" marL="457200" rtl="0" algn="l">
              <a:spcBef>
                <a:spcPts val="0"/>
              </a:spcBef>
              <a:spcAft>
                <a:spcPts val="0"/>
              </a:spcAft>
              <a:buNone/>
            </a:pPr>
            <a:r>
              <a:t/>
            </a:r>
            <a:endParaRPr>
              <a:solidFill>
                <a:srgbClr val="999999"/>
              </a:solidFill>
              <a:highlight>
                <a:srgbClr val="FFFFFF"/>
              </a:highlight>
              <a:latin typeface="Georgia"/>
              <a:ea typeface="Georgia"/>
              <a:cs typeface="Georgia"/>
              <a:sym typeface="Georgia"/>
            </a:endParaRPr>
          </a:p>
          <a:p>
            <a:pPr indent="0" lvl="0" marL="0" rtl="0" algn="l">
              <a:lnSpc>
                <a:spcPct val="115000"/>
              </a:lnSpc>
              <a:spcBef>
                <a:spcPts val="0"/>
              </a:spcBef>
              <a:spcAft>
                <a:spcPts val="0"/>
              </a:spcAft>
              <a:buNone/>
            </a:pPr>
            <a:r>
              <a:t/>
            </a:r>
            <a:endParaRPr>
              <a:solidFill>
                <a:srgbClr val="999999"/>
              </a:solidFill>
              <a:highlight>
                <a:srgbClr val="FFFFFF"/>
              </a:highlight>
              <a:latin typeface="Georgia"/>
              <a:ea typeface="Georgia"/>
              <a:cs typeface="Georgia"/>
              <a:sym typeface="Georgia"/>
            </a:endParaRPr>
          </a:p>
          <a:p>
            <a:pPr indent="0" lvl="0" marL="0" rtl="0" algn="l">
              <a:lnSpc>
                <a:spcPct val="115000"/>
              </a:lnSpc>
              <a:spcBef>
                <a:spcPts val="0"/>
              </a:spcBef>
              <a:spcAft>
                <a:spcPts val="0"/>
              </a:spcAft>
              <a:buNone/>
            </a:pPr>
            <a:r>
              <a:t/>
            </a:r>
            <a:endParaRPr>
              <a:solidFill>
                <a:srgbClr val="999999"/>
              </a:solidFill>
              <a:highlight>
                <a:srgbClr val="FFFFFF"/>
              </a:highlight>
              <a:latin typeface="Georgia"/>
              <a:ea typeface="Georgia"/>
              <a:cs typeface="Georgia"/>
              <a:sym typeface="Georgia"/>
            </a:endParaRPr>
          </a:p>
          <a:p>
            <a:pPr indent="0" lvl="0" marL="0" rtl="0" algn="l">
              <a:lnSpc>
                <a:spcPct val="115000"/>
              </a:lnSpc>
              <a:spcBef>
                <a:spcPts val="0"/>
              </a:spcBef>
              <a:spcAft>
                <a:spcPts val="0"/>
              </a:spcAft>
              <a:buNone/>
            </a:pPr>
            <a:r>
              <a:t/>
            </a:r>
            <a:endParaRPr>
              <a:solidFill>
                <a:srgbClr val="999999"/>
              </a:solidFill>
              <a:highlight>
                <a:srgbClr val="FFFFFF"/>
              </a:highlight>
              <a:latin typeface="Georgia"/>
              <a:ea typeface="Georgia"/>
              <a:cs typeface="Georgia"/>
              <a:sym typeface="Georgia"/>
            </a:endParaRPr>
          </a:p>
          <a:p>
            <a:pPr indent="0" lvl="0" marL="0" rtl="0" algn="l">
              <a:lnSpc>
                <a:spcPct val="115000"/>
              </a:lnSpc>
              <a:spcBef>
                <a:spcPts val="0"/>
              </a:spcBef>
              <a:spcAft>
                <a:spcPts val="0"/>
              </a:spcAft>
              <a:buNone/>
            </a:pPr>
            <a:r>
              <a:t/>
            </a:r>
            <a:endParaRPr>
              <a:solidFill>
                <a:srgbClr val="999999"/>
              </a:solidFill>
              <a:highlight>
                <a:srgbClr val="FFFFFF"/>
              </a:highlight>
              <a:latin typeface="Georgia"/>
              <a:ea typeface="Georgia"/>
              <a:cs typeface="Georgia"/>
              <a:sym typeface="Georgia"/>
            </a:endParaRPr>
          </a:p>
          <a:p>
            <a:pPr indent="0" lvl="0" marL="0" rtl="0" algn="l">
              <a:lnSpc>
                <a:spcPct val="115000"/>
              </a:lnSpc>
              <a:spcBef>
                <a:spcPts val="0"/>
              </a:spcBef>
              <a:spcAft>
                <a:spcPts val="0"/>
              </a:spcAft>
              <a:buNone/>
            </a:pPr>
            <a:r>
              <a:t/>
            </a:r>
            <a:endParaRPr>
              <a:solidFill>
                <a:srgbClr val="999999"/>
              </a:solidFill>
              <a:highlight>
                <a:srgbClr val="FFFFFF"/>
              </a:highlight>
              <a:latin typeface="Georgia"/>
              <a:ea typeface="Georgia"/>
              <a:cs typeface="Georgia"/>
              <a:sym typeface="Georgia"/>
            </a:endParaRPr>
          </a:p>
          <a:p>
            <a:pPr indent="0" lvl="0" marL="0" rtl="0" algn="l">
              <a:lnSpc>
                <a:spcPct val="115000"/>
              </a:lnSpc>
              <a:spcBef>
                <a:spcPts val="0"/>
              </a:spcBef>
              <a:spcAft>
                <a:spcPts val="0"/>
              </a:spcAft>
              <a:buNone/>
            </a:pPr>
            <a:r>
              <a:t/>
            </a:r>
            <a:endParaRPr>
              <a:solidFill>
                <a:srgbClr val="999999"/>
              </a:solidFill>
              <a:highlight>
                <a:srgbClr val="FFFFFF"/>
              </a:highlight>
              <a:latin typeface="Georgia"/>
              <a:ea typeface="Georgia"/>
              <a:cs typeface="Georgia"/>
              <a:sym typeface="Georgia"/>
            </a:endParaRPr>
          </a:p>
          <a:p>
            <a:pPr indent="0" lvl="0" marL="0" rtl="0" algn="l">
              <a:spcBef>
                <a:spcPts val="0"/>
              </a:spcBef>
              <a:spcAft>
                <a:spcPts val="0"/>
              </a:spcAft>
              <a:buNone/>
            </a:pPr>
            <a:r>
              <a:t/>
            </a:r>
            <a:endParaRPr sz="1600">
              <a:solidFill>
                <a:srgbClr val="666666"/>
              </a:solidFill>
              <a:highlight>
                <a:srgbClr val="FFFFFF"/>
              </a:highlight>
              <a:latin typeface="Georgia"/>
              <a:ea typeface="Georgia"/>
              <a:cs typeface="Georgia"/>
              <a:sym typeface="Georgia"/>
            </a:endParaRPr>
          </a:p>
          <a:p>
            <a:pPr indent="0" lvl="0" marL="0" rtl="0" algn="l">
              <a:spcBef>
                <a:spcPts val="0"/>
              </a:spcBef>
              <a:spcAft>
                <a:spcPts val="0"/>
              </a:spcAft>
              <a:buNone/>
            </a:pPr>
            <a:r>
              <a:t/>
            </a:r>
            <a:endParaRPr b="1" sz="1500">
              <a:solidFill>
                <a:srgbClr val="626262"/>
              </a:solidFill>
              <a:highlight>
                <a:srgbClr val="F4F4F4"/>
              </a:highlight>
              <a:latin typeface="Open Sans"/>
              <a:ea typeface="Open Sans"/>
              <a:cs typeface="Open Sans"/>
              <a:sym typeface="Open Sans"/>
            </a:endParaRPr>
          </a:p>
          <a:p>
            <a:pPr indent="0" lvl="0" marL="0" rtl="0" algn="l">
              <a:spcBef>
                <a:spcPts val="0"/>
              </a:spcBef>
              <a:spcAft>
                <a:spcPts val="0"/>
              </a:spcAft>
              <a:buNone/>
            </a:pPr>
            <a:r>
              <a:t/>
            </a:r>
            <a:endParaRPr sz="1600">
              <a:solidFill>
                <a:srgbClr val="666666"/>
              </a:solidFill>
              <a:highlight>
                <a:srgbClr val="FFFFFF"/>
              </a:highlight>
              <a:latin typeface="Georgia"/>
              <a:ea typeface="Georgia"/>
              <a:cs typeface="Georgia"/>
              <a:sym typeface="Georgia"/>
            </a:endParaRPr>
          </a:p>
          <a:p>
            <a:pPr indent="0" lvl="0" marL="0" rtl="0" algn="l">
              <a:spcBef>
                <a:spcPts val="0"/>
              </a:spcBef>
              <a:spcAft>
                <a:spcPts val="0"/>
              </a:spcAft>
              <a:buNone/>
            </a:pPr>
            <a:r>
              <a:t/>
            </a:r>
            <a:endParaRPr sz="1600">
              <a:solidFill>
                <a:srgbClr val="666666"/>
              </a:solidFill>
              <a:highlight>
                <a:srgbClr val="FFFFFF"/>
              </a:highlight>
              <a:latin typeface="Georgia"/>
              <a:ea typeface="Georgia"/>
              <a:cs typeface="Georgia"/>
              <a:sym typeface="Georgia"/>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9" name="Shape 249"/>
        <p:cNvGrpSpPr/>
        <p:nvPr/>
      </p:nvGrpSpPr>
      <p:grpSpPr>
        <a:xfrm>
          <a:off x="0" y="0"/>
          <a:ext cx="0" cy="0"/>
          <a:chOff x="0" y="0"/>
          <a:chExt cx="0" cy="0"/>
        </a:xfrm>
      </p:grpSpPr>
      <p:sp>
        <p:nvSpPr>
          <p:cNvPr id="250" name="Google Shape;250;p40"/>
          <p:cNvSpPr txBox="1"/>
          <p:nvPr>
            <p:ph type="title"/>
          </p:nvPr>
        </p:nvSpPr>
        <p:spPr>
          <a:xfrm>
            <a:off x="311700" y="98550"/>
            <a:ext cx="8520600" cy="707400"/>
          </a:xfrm>
          <a:prstGeom prst="rect">
            <a:avLst/>
          </a:prstGeom>
        </p:spPr>
        <p:txBody>
          <a:bodyPr anchorCtr="0" anchor="t" bIns="91425" lIns="91425" spcFirstLastPara="1" rIns="91425" wrap="square" tIns="91425">
            <a:noAutofit/>
          </a:bodyPr>
          <a:lstStyle/>
          <a:p>
            <a:pPr indent="0" lvl="0" marL="2286000" rtl="0" algn="l">
              <a:spcBef>
                <a:spcPts val="0"/>
              </a:spcBef>
              <a:spcAft>
                <a:spcPts val="0"/>
              </a:spcAft>
              <a:buNone/>
            </a:pPr>
            <a:r>
              <a:rPr b="0" lang="en" sz="2800">
                <a:latin typeface="Georgia"/>
                <a:ea typeface="Georgia"/>
                <a:cs typeface="Georgia"/>
                <a:sym typeface="Georgia"/>
              </a:rPr>
              <a:t>Ship analogy </a:t>
            </a:r>
            <a:endParaRPr b="0" sz="2800">
              <a:latin typeface="Georgia"/>
              <a:ea typeface="Georgia"/>
              <a:cs typeface="Georgia"/>
              <a:sym typeface="Georgia"/>
            </a:endParaRPr>
          </a:p>
        </p:txBody>
      </p:sp>
      <p:sp>
        <p:nvSpPr>
          <p:cNvPr id="251" name="Google Shape;251;p40"/>
          <p:cNvSpPr txBox="1"/>
          <p:nvPr/>
        </p:nvSpPr>
        <p:spPr>
          <a:xfrm>
            <a:off x="566925" y="744325"/>
            <a:ext cx="8333700" cy="3985800"/>
          </a:xfrm>
          <a:prstGeom prst="rect">
            <a:avLst/>
          </a:prstGeom>
          <a:noFill/>
          <a:ln>
            <a:noFill/>
          </a:ln>
          <a:effectLst>
            <a:outerShdw blurRad="57150" rotWithShape="0" algn="bl" dir="5400000" dist="19050">
              <a:schemeClr val="lt1">
                <a:alpha val="50000"/>
              </a:schemeClr>
            </a:outerShdw>
            <a:reflection blurRad="0" dir="0" dist="0" endA="0" fadeDir="5400012" kx="0" rotWithShape="0" algn="bl" stPos="0" sy="-100000" ky="0"/>
          </a:effectLst>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999999"/>
              </a:solidFill>
              <a:highlight>
                <a:srgbClr val="FFFFFF"/>
              </a:highlight>
              <a:latin typeface="Georgia"/>
              <a:ea typeface="Georgia"/>
              <a:cs typeface="Georgia"/>
              <a:sym typeface="Georgia"/>
            </a:endParaRPr>
          </a:p>
          <a:p>
            <a:pPr indent="0" lvl="0" marL="0" rtl="0" algn="l">
              <a:lnSpc>
                <a:spcPct val="115000"/>
              </a:lnSpc>
              <a:spcBef>
                <a:spcPts val="0"/>
              </a:spcBef>
              <a:spcAft>
                <a:spcPts val="0"/>
              </a:spcAft>
              <a:buNone/>
            </a:pPr>
            <a:r>
              <a:rPr lang="en">
                <a:solidFill>
                  <a:srgbClr val="0000FF"/>
                </a:solidFill>
                <a:highlight>
                  <a:srgbClr val="FFFFFF"/>
                </a:highlight>
                <a:latin typeface="Georgia"/>
                <a:ea typeface="Georgia"/>
                <a:cs typeface="Georgia"/>
                <a:sym typeface="Georgia"/>
              </a:rPr>
              <a:t>Control Ship </a:t>
            </a:r>
            <a:endParaRPr>
              <a:solidFill>
                <a:srgbClr val="0000FF"/>
              </a:solidFill>
              <a:highlight>
                <a:srgbClr val="FFFFFF"/>
              </a:highlight>
              <a:latin typeface="Georgia"/>
              <a:ea typeface="Georgia"/>
              <a:cs typeface="Georgia"/>
              <a:sym typeface="Georgia"/>
            </a:endParaRPr>
          </a:p>
          <a:p>
            <a:pPr indent="-317500" lvl="0" marL="457200" rtl="0" algn="l">
              <a:lnSpc>
                <a:spcPct val="115000"/>
              </a:lnSpc>
              <a:spcBef>
                <a:spcPts val="0"/>
              </a:spcBef>
              <a:spcAft>
                <a:spcPts val="0"/>
              </a:spcAft>
              <a:buClr>
                <a:srgbClr val="999999"/>
              </a:buClr>
              <a:buSzPts val="1400"/>
              <a:buFont typeface="Georgia"/>
              <a:buChar char="●"/>
            </a:pPr>
            <a:r>
              <a:rPr lang="en">
                <a:solidFill>
                  <a:srgbClr val="999999"/>
                </a:solidFill>
                <a:highlight>
                  <a:srgbClr val="FFFFFF"/>
                </a:highlight>
                <a:latin typeface="Georgia"/>
                <a:ea typeface="Georgia"/>
                <a:cs typeface="Georgia"/>
                <a:sym typeface="Georgia"/>
              </a:rPr>
              <a:t>Managing &amp; Monitoring of the cargo ships</a:t>
            </a:r>
            <a:endParaRPr>
              <a:solidFill>
                <a:srgbClr val="999999"/>
              </a:solidFill>
              <a:highlight>
                <a:srgbClr val="FFFFFF"/>
              </a:highlight>
              <a:latin typeface="Georgia"/>
              <a:ea typeface="Georgia"/>
              <a:cs typeface="Georgia"/>
              <a:sym typeface="Georgia"/>
            </a:endParaRPr>
          </a:p>
          <a:p>
            <a:pPr indent="-317500" lvl="0" marL="457200" rtl="0" algn="l">
              <a:lnSpc>
                <a:spcPct val="115000"/>
              </a:lnSpc>
              <a:spcBef>
                <a:spcPts val="0"/>
              </a:spcBef>
              <a:spcAft>
                <a:spcPts val="0"/>
              </a:spcAft>
              <a:buClr>
                <a:srgbClr val="999999"/>
              </a:buClr>
              <a:buSzPts val="1400"/>
              <a:buFont typeface="Georgia"/>
              <a:buChar char="●"/>
            </a:pPr>
            <a:r>
              <a:rPr lang="en">
                <a:solidFill>
                  <a:srgbClr val="999999"/>
                </a:solidFill>
                <a:highlight>
                  <a:srgbClr val="FFFFFF"/>
                </a:highlight>
                <a:latin typeface="Georgia"/>
                <a:ea typeface="Georgia"/>
                <a:cs typeface="Georgia"/>
                <a:sym typeface="Georgia"/>
              </a:rPr>
              <a:t>Manage, Plan, Schedule, Monitor - Master node</a:t>
            </a:r>
            <a:endParaRPr>
              <a:solidFill>
                <a:srgbClr val="999999"/>
              </a:solidFill>
              <a:highlight>
                <a:srgbClr val="FFFFFF"/>
              </a:highlight>
              <a:latin typeface="Georgia"/>
              <a:ea typeface="Georgia"/>
              <a:cs typeface="Georgia"/>
              <a:sym typeface="Georgia"/>
            </a:endParaRPr>
          </a:p>
          <a:p>
            <a:pPr indent="0" lvl="0" marL="457200" rtl="0" algn="l">
              <a:lnSpc>
                <a:spcPct val="115000"/>
              </a:lnSpc>
              <a:spcBef>
                <a:spcPts val="0"/>
              </a:spcBef>
              <a:spcAft>
                <a:spcPts val="0"/>
              </a:spcAft>
              <a:buNone/>
            </a:pPr>
            <a:r>
              <a:t/>
            </a:r>
            <a:endParaRPr>
              <a:solidFill>
                <a:srgbClr val="999999"/>
              </a:solidFill>
              <a:highlight>
                <a:srgbClr val="FFFFFF"/>
              </a:highlight>
              <a:latin typeface="Georgia"/>
              <a:ea typeface="Georgia"/>
              <a:cs typeface="Georgia"/>
              <a:sym typeface="Georgia"/>
            </a:endParaRPr>
          </a:p>
          <a:p>
            <a:pPr indent="0" lvl="0" marL="457200" rtl="0" algn="l">
              <a:lnSpc>
                <a:spcPct val="115000"/>
              </a:lnSpc>
              <a:spcBef>
                <a:spcPts val="0"/>
              </a:spcBef>
              <a:spcAft>
                <a:spcPts val="0"/>
              </a:spcAft>
              <a:buNone/>
            </a:pPr>
            <a:r>
              <a:t/>
            </a:r>
            <a:endParaRPr>
              <a:solidFill>
                <a:srgbClr val="999999"/>
              </a:solidFill>
              <a:highlight>
                <a:srgbClr val="FFFFFF"/>
              </a:highlight>
              <a:latin typeface="Georgia"/>
              <a:ea typeface="Georgia"/>
              <a:cs typeface="Georgia"/>
              <a:sym typeface="Georgia"/>
            </a:endParaRPr>
          </a:p>
          <a:p>
            <a:pPr indent="0" lvl="0" marL="0" marR="0" rtl="0" algn="l">
              <a:lnSpc>
                <a:spcPct val="115000"/>
              </a:lnSpc>
              <a:spcBef>
                <a:spcPts val="0"/>
              </a:spcBef>
              <a:spcAft>
                <a:spcPts val="0"/>
              </a:spcAft>
              <a:buNone/>
            </a:pPr>
            <a:r>
              <a:t/>
            </a:r>
            <a:endParaRPr>
              <a:solidFill>
                <a:srgbClr val="999999"/>
              </a:solidFill>
              <a:highlight>
                <a:srgbClr val="FFFFFF"/>
              </a:highlight>
              <a:latin typeface="Georgia"/>
              <a:ea typeface="Georgia"/>
              <a:cs typeface="Georgia"/>
              <a:sym typeface="Georgia"/>
            </a:endParaRPr>
          </a:p>
          <a:p>
            <a:pPr indent="0" lvl="0" marL="0" marR="0" rtl="0" algn="l">
              <a:lnSpc>
                <a:spcPct val="115000"/>
              </a:lnSpc>
              <a:spcBef>
                <a:spcPts val="0"/>
              </a:spcBef>
              <a:spcAft>
                <a:spcPts val="0"/>
              </a:spcAft>
              <a:buNone/>
            </a:pPr>
            <a:r>
              <a:t/>
            </a:r>
            <a:endParaRPr>
              <a:solidFill>
                <a:srgbClr val="999999"/>
              </a:solidFill>
              <a:highlight>
                <a:srgbClr val="FFFFFF"/>
              </a:highlight>
              <a:latin typeface="Georgia"/>
              <a:ea typeface="Georgia"/>
              <a:cs typeface="Georgia"/>
              <a:sym typeface="Georgia"/>
            </a:endParaRPr>
          </a:p>
          <a:p>
            <a:pPr indent="0" lvl="0" marL="0" marR="0" rtl="0" algn="l">
              <a:lnSpc>
                <a:spcPct val="115000"/>
              </a:lnSpc>
              <a:spcBef>
                <a:spcPts val="0"/>
              </a:spcBef>
              <a:spcAft>
                <a:spcPts val="0"/>
              </a:spcAft>
              <a:buNone/>
            </a:pPr>
            <a:r>
              <a:rPr lang="en">
                <a:solidFill>
                  <a:srgbClr val="0000FF"/>
                </a:solidFill>
                <a:highlight>
                  <a:srgbClr val="FFFFFF"/>
                </a:highlight>
                <a:latin typeface="Georgia"/>
                <a:ea typeface="Georgia"/>
                <a:cs typeface="Georgia"/>
                <a:sym typeface="Georgia"/>
              </a:rPr>
              <a:t>Cargo Ship</a:t>
            </a:r>
            <a:endParaRPr>
              <a:solidFill>
                <a:srgbClr val="0000FF"/>
              </a:solidFill>
              <a:highlight>
                <a:srgbClr val="FFFFFF"/>
              </a:highlight>
              <a:latin typeface="Georgia"/>
              <a:ea typeface="Georgia"/>
              <a:cs typeface="Georgia"/>
              <a:sym typeface="Georgia"/>
            </a:endParaRPr>
          </a:p>
          <a:p>
            <a:pPr indent="-317500" lvl="0" marL="457200" marR="0" rtl="0" algn="l">
              <a:lnSpc>
                <a:spcPct val="115000"/>
              </a:lnSpc>
              <a:spcBef>
                <a:spcPts val="0"/>
              </a:spcBef>
              <a:spcAft>
                <a:spcPts val="0"/>
              </a:spcAft>
              <a:buClr>
                <a:srgbClr val="999999"/>
              </a:buClr>
              <a:buSzPts val="1400"/>
              <a:buFont typeface="Georgia"/>
              <a:buChar char="●"/>
            </a:pPr>
            <a:r>
              <a:rPr lang="en">
                <a:solidFill>
                  <a:srgbClr val="999999"/>
                </a:solidFill>
                <a:highlight>
                  <a:srgbClr val="FFFFFF"/>
                </a:highlight>
                <a:latin typeface="Georgia"/>
                <a:ea typeface="Georgia"/>
                <a:cs typeface="Georgia"/>
                <a:sym typeface="Georgia"/>
              </a:rPr>
              <a:t>Carries containers across the sea</a:t>
            </a:r>
            <a:endParaRPr>
              <a:solidFill>
                <a:srgbClr val="999999"/>
              </a:solidFill>
              <a:highlight>
                <a:srgbClr val="FFFFFF"/>
              </a:highlight>
              <a:latin typeface="Georgia"/>
              <a:ea typeface="Georgia"/>
              <a:cs typeface="Georgia"/>
              <a:sym typeface="Georgia"/>
            </a:endParaRPr>
          </a:p>
          <a:p>
            <a:pPr indent="-317500" lvl="0" marL="457200" marR="0" rtl="0" algn="l">
              <a:lnSpc>
                <a:spcPct val="115000"/>
              </a:lnSpc>
              <a:spcBef>
                <a:spcPts val="0"/>
              </a:spcBef>
              <a:spcAft>
                <a:spcPts val="0"/>
              </a:spcAft>
              <a:buClr>
                <a:srgbClr val="999999"/>
              </a:buClr>
              <a:buSzPts val="1400"/>
              <a:buFont typeface="Georgia"/>
              <a:buChar char="●"/>
            </a:pPr>
            <a:r>
              <a:rPr lang="en">
                <a:solidFill>
                  <a:srgbClr val="999999"/>
                </a:solidFill>
                <a:highlight>
                  <a:srgbClr val="FFFFFF"/>
                </a:highlight>
                <a:latin typeface="Georgia"/>
                <a:ea typeface="Georgia"/>
                <a:cs typeface="Georgia"/>
                <a:sym typeface="Georgia"/>
              </a:rPr>
              <a:t>Host Application as Containers ~ Worker Nodes</a:t>
            </a:r>
            <a:endParaRPr sz="1050">
              <a:solidFill>
                <a:srgbClr val="3B3835"/>
              </a:solidFill>
              <a:highlight>
                <a:srgbClr val="EEEEEE"/>
              </a:highlight>
              <a:latin typeface="Roboto"/>
              <a:ea typeface="Roboto"/>
              <a:cs typeface="Roboto"/>
              <a:sym typeface="Roboto"/>
            </a:endParaRPr>
          </a:p>
          <a:p>
            <a:pPr indent="0" lvl="0" marL="0" rtl="0" algn="l">
              <a:lnSpc>
                <a:spcPct val="115000"/>
              </a:lnSpc>
              <a:spcBef>
                <a:spcPts val="0"/>
              </a:spcBef>
              <a:spcAft>
                <a:spcPts val="0"/>
              </a:spcAft>
              <a:buNone/>
            </a:pPr>
            <a:r>
              <a:t/>
            </a:r>
            <a:endParaRPr>
              <a:solidFill>
                <a:srgbClr val="999999"/>
              </a:solidFill>
              <a:highlight>
                <a:srgbClr val="FFFFFF"/>
              </a:highlight>
              <a:latin typeface="Georgia"/>
              <a:ea typeface="Georgia"/>
              <a:cs typeface="Georgia"/>
              <a:sym typeface="Georgia"/>
            </a:endParaRPr>
          </a:p>
          <a:p>
            <a:pPr indent="0" lvl="0" marL="457200" rtl="0" algn="l">
              <a:lnSpc>
                <a:spcPct val="115000"/>
              </a:lnSpc>
              <a:spcBef>
                <a:spcPts val="0"/>
              </a:spcBef>
              <a:spcAft>
                <a:spcPts val="0"/>
              </a:spcAft>
              <a:buNone/>
            </a:pPr>
            <a:r>
              <a:t/>
            </a:r>
            <a:endParaRPr>
              <a:solidFill>
                <a:srgbClr val="999999"/>
              </a:solidFill>
              <a:highlight>
                <a:srgbClr val="FFFFFF"/>
              </a:highlight>
              <a:latin typeface="Georgia"/>
              <a:ea typeface="Georgia"/>
              <a:cs typeface="Georgia"/>
              <a:sym typeface="Georgia"/>
            </a:endParaRPr>
          </a:p>
          <a:p>
            <a:pPr indent="0" lvl="0" marL="457200" rtl="0" algn="l">
              <a:spcBef>
                <a:spcPts val="0"/>
              </a:spcBef>
              <a:spcAft>
                <a:spcPts val="0"/>
              </a:spcAft>
              <a:buNone/>
            </a:pPr>
            <a:r>
              <a:t/>
            </a:r>
            <a:endParaRPr>
              <a:solidFill>
                <a:srgbClr val="999999"/>
              </a:solidFill>
              <a:highlight>
                <a:srgbClr val="FFFFFF"/>
              </a:highlight>
              <a:latin typeface="Georgia"/>
              <a:ea typeface="Georgia"/>
              <a:cs typeface="Georgia"/>
              <a:sym typeface="Georgia"/>
            </a:endParaRPr>
          </a:p>
          <a:p>
            <a:pPr indent="0" lvl="0" marL="0" rtl="0" algn="l">
              <a:lnSpc>
                <a:spcPct val="115000"/>
              </a:lnSpc>
              <a:spcBef>
                <a:spcPts val="0"/>
              </a:spcBef>
              <a:spcAft>
                <a:spcPts val="0"/>
              </a:spcAft>
              <a:buNone/>
            </a:pPr>
            <a:r>
              <a:t/>
            </a:r>
            <a:endParaRPr>
              <a:solidFill>
                <a:srgbClr val="999999"/>
              </a:solidFill>
              <a:highlight>
                <a:srgbClr val="FFFFFF"/>
              </a:highlight>
              <a:latin typeface="Georgia"/>
              <a:ea typeface="Georgia"/>
              <a:cs typeface="Georgia"/>
              <a:sym typeface="Georgia"/>
            </a:endParaRPr>
          </a:p>
          <a:p>
            <a:pPr indent="0" lvl="0" marL="0" rtl="0" algn="l">
              <a:lnSpc>
                <a:spcPct val="115000"/>
              </a:lnSpc>
              <a:spcBef>
                <a:spcPts val="0"/>
              </a:spcBef>
              <a:spcAft>
                <a:spcPts val="0"/>
              </a:spcAft>
              <a:buNone/>
            </a:pPr>
            <a:r>
              <a:t/>
            </a:r>
            <a:endParaRPr>
              <a:solidFill>
                <a:srgbClr val="999999"/>
              </a:solidFill>
              <a:highlight>
                <a:srgbClr val="FFFFFF"/>
              </a:highlight>
              <a:latin typeface="Georgia"/>
              <a:ea typeface="Georgia"/>
              <a:cs typeface="Georgia"/>
              <a:sym typeface="Georgia"/>
            </a:endParaRPr>
          </a:p>
          <a:p>
            <a:pPr indent="0" lvl="0" marL="0" rtl="0" algn="l">
              <a:lnSpc>
                <a:spcPct val="115000"/>
              </a:lnSpc>
              <a:spcBef>
                <a:spcPts val="0"/>
              </a:spcBef>
              <a:spcAft>
                <a:spcPts val="0"/>
              </a:spcAft>
              <a:buNone/>
            </a:pPr>
            <a:r>
              <a:t/>
            </a:r>
            <a:endParaRPr>
              <a:solidFill>
                <a:srgbClr val="999999"/>
              </a:solidFill>
              <a:highlight>
                <a:srgbClr val="FFFFFF"/>
              </a:highlight>
              <a:latin typeface="Georgia"/>
              <a:ea typeface="Georgia"/>
              <a:cs typeface="Georgia"/>
              <a:sym typeface="Georgia"/>
            </a:endParaRPr>
          </a:p>
          <a:p>
            <a:pPr indent="0" lvl="0" marL="0" rtl="0" algn="l">
              <a:lnSpc>
                <a:spcPct val="115000"/>
              </a:lnSpc>
              <a:spcBef>
                <a:spcPts val="0"/>
              </a:spcBef>
              <a:spcAft>
                <a:spcPts val="0"/>
              </a:spcAft>
              <a:buNone/>
            </a:pPr>
            <a:r>
              <a:t/>
            </a:r>
            <a:endParaRPr>
              <a:solidFill>
                <a:srgbClr val="999999"/>
              </a:solidFill>
              <a:highlight>
                <a:srgbClr val="FFFFFF"/>
              </a:highlight>
              <a:latin typeface="Georgia"/>
              <a:ea typeface="Georgia"/>
              <a:cs typeface="Georgia"/>
              <a:sym typeface="Georgia"/>
            </a:endParaRPr>
          </a:p>
          <a:p>
            <a:pPr indent="0" lvl="0" marL="0" rtl="0" algn="l">
              <a:lnSpc>
                <a:spcPct val="115000"/>
              </a:lnSpc>
              <a:spcBef>
                <a:spcPts val="0"/>
              </a:spcBef>
              <a:spcAft>
                <a:spcPts val="0"/>
              </a:spcAft>
              <a:buNone/>
            </a:pPr>
            <a:r>
              <a:t/>
            </a:r>
            <a:endParaRPr>
              <a:solidFill>
                <a:srgbClr val="999999"/>
              </a:solidFill>
              <a:highlight>
                <a:srgbClr val="FFFFFF"/>
              </a:highlight>
              <a:latin typeface="Georgia"/>
              <a:ea typeface="Georgia"/>
              <a:cs typeface="Georgia"/>
              <a:sym typeface="Georgia"/>
            </a:endParaRPr>
          </a:p>
          <a:p>
            <a:pPr indent="0" lvl="0" marL="0" rtl="0" algn="l">
              <a:lnSpc>
                <a:spcPct val="115000"/>
              </a:lnSpc>
              <a:spcBef>
                <a:spcPts val="0"/>
              </a:spcBef>
              <a:spcAft>
                <a:spcPts val="0"/>
              </a:spcAft>
              <a:buNone/>
            </a:pPr>
            <a:r>
              <a:t/>
            </a:r>
            <a:endParaRPr>
              <a:solidFill>
                <a:srgbClr val="999999"/>
              </a:solidFill>
              <a:highlight>
                <a:srgbClr val="FFFFFF"/>
              </a:highlight>
              <a:latin typeface="Georgia"/>
              <a:ea typeface="Georgia"/>
              <a:cs typeface="Georgia"/>
              <a:sym typeface="Georgia"/>
            </a:endParaRPr>
          </a:p>
          <a:p>
            <a:pPr indent="0" lvl="0" marL="0" rtl="0" algn="l">
              <a:spcBef>
                <a:spcPts val="0"/>
              </a:spcBef>
              <a:spcAft>
                <a:spcPts val="0"/>
              </a:spcAft>
              <a:buNone/>
            </a:pPr>
            <a:r>
              <a:t/>
            </a:r>
            <a:endParaRPr sz="1600">
              <a:solidFill>
                <a:srgbClr val="666666"/>
              </a:solidFill>
              <a:highlight>
                <a:srgbClr val="FFFFFF"/>
              </a:highlight>
              <a:latin typeface="Georgia"/>
              <a:ea typeface="Georgia"/>
              <a:cs typeface="Georgia"/>
              <a:sym typeface="Georgia"/>
            </a:endParaRPr>
          </a:p>
          <a:p>
            <a:pPr indent="0" lvl="0" marL="0" rtl="0" algn="l">
              <a:spcBef>
                <a:spcPts val="0"/>
              </a:spcBef>
              <a:spcAft>
                <a:spcPts val="0"/>
              </a:spcAft>
              <a:buNone/>
            </a:pPr>
            <a:r>
              <a:t/>
            </a:r>
            <a:endParaRPr b="1" sz="1500">
              <a:solidFill>
                <a:srgbClr val="626262"/>
              </a:solidFill>
              <a:highlight>
                <a:srgbClr val="F4F4F4"/>
              </a:highlight>
              <a:latin typeface="Open Sans"/>
              <a:ea typeface="Open Sans"/>
              <a:cs typeface="Open Sans"/>
              <a:sym typeface="Open Sans"/>
            </a:endParaRPr>
          </a:p>
          <a:p>
            <a:pPr indent="0" lvl="0" marL="0" rtl="0" algn="l">
              <a:spcBef>
                <a:spcPts val="0"/>
              </a:spcBef>
              <a:spcAft>
                <a:spcPts val="0"/>
              </a:spcAft>
              <a:buNone/>
            </a:pPr>
            <a:r>
              <a:t/>
            </a:r>
            <a:endParaRPr sz="1600">
              <a:solidFill>
                <a:srgbClr val="666666"/>
              </a:solidFill>
              <a:highlight>
                <a:srgbClr val="FFFFFF"/>
              </a:highlight>
              <a:latin typeface="Georgia"/>
              <a:ea typeface="Georgia"/>
              <a:cs typeface="Georgia"/>
              <a:sym typeface="Georgia"/>
            </a:endParaRPr>
          </a:p>
          <a:p>
            <a:pPr indent="0" lvl="0" marL="0" rtl="0" algn="l">
              <a:spcBef>
                <a:spcPts val="0"/>
              </a:spcBef>
              <a:spcAft>
                <a:spcPts val="0"/>
              </a:spcAft>
              <a:buNone/>
            </a:pPr>
            <a:r>
              <a:t/>
            </a:r>
            <a:endParaRPr sz="1600">
              <a:solidFill>
                <a:srgbClr val="666666"/>
              </a:solidFill>
              <a:highlight>
                <a:srgbClr val="FFFFFF"/>
              </a:highlight>
              <a:latin typeface="Georgia"/>
              <a:ea typeface="Georgia"/>
              <a:cs typeface="Georgia"/>
              <a:sym typeface="Georgia"/>
            </a:endParaRPr>
          </a:p>
        </p:txBody>
      </p:sp>
      <p:pic>
        <p:nvPicPr>
          <p:cNvPr id="252" name="Google Shape;252;p40"/>
          <p:cNvPicPr preferRelativeResize="0"/>
          <p:nvPr/>
        </p:nvPicPr>
        <p:blipFill>
          <a:blip r:embed="rId3">
            <a:alphaModFix/>
          </a:blip>
          <a:stretch>
            <a:fillRect/>
          </a:stretch>
        </p:blipFill>
        <p:spPr>
          <a:xfrm>
            <a:off x="5026375" y="1232228"/>
            <a:ext cx="3874251" cy="2671897"/>
          </a:xfrm>
          <a:prstGeom prst="rect">
            <a:avLst/>
          </a:prstGeom>
          <a:noFill/>
          <a:ln>
            <a:noFill/>
          </a:ln>
        </p:spPr>
      </p:pic>
      <p:cxnSp>
        <p:nvCxnSpPr>
          <p:cNvPr id="253" name="Google Shape;253;p40"/>
          <p:cNvCxnSpPr/>
          <p:nvPr/>
        </p:nvCxnSpPr>
        <p:spPr>
          <a:xfrm>
            <a:off x="1526325" y="2884325"/>
            <a:ext cx="5422500" cy="983100"/>
          </a:xfrm>
          <a:prstGeom prst="bentConnector3">
            <a:avLst>
              <a:gd fmla="val 50000" name="adj1"/>
            </a:avLst>
          </a:prstGeom>
          <a:noFill/>
          <a:ln cap="flat" cmpd="sng" w="9525">
            <a:solidFill>
              <a:srgbClr val="FF00FF"/>
            </a:solidFill>
            <a:prstDash val="solid"/>
            <a:round/>
            <a:headEnd len="med" w="med" type="none"/>
            <a:tailEnd len="med" w="med" type="triangle"/>
          </a:ln>
        </p:spPr>
      </p:cxnSp>
      <p:cxnSp>
        <p:nvCxnSpPr>
          <p:cNvPr id="254" name="Google Shape;254;p40"/>
          <p:cNvCxnSpPr>
            <a:endCxn id="252" idx="1"/>
          </p:cNvCxnSpPr>
          <p:nvPr/>
        </p:nvCxnSpPr>
        <p:spPr>
          <a:xfrm>
            <a:off x="1687975" y="1130576"/>
            <a:ext cx="3338400" cy="1437600"/>
          </a:xfrm>
          <a:prstGeom prst="bentConnector3">
            <a:avLst>
              <a:gd fmla="val 95824" name="adj1"/>
            </a:avLst>
          </a:prstGeom>
          <a:noFill/>
          <a:ln cap="flat" cmpd="sng" w="9525">
            <a:solidFill>
              <a:srgbClr val="FF00FF"/>
            </a:solidFill>
            <a:prstDash val="solid"/>
            <a:round/>
            <a:headEnd len="med" w="med" type="none"/>
            <a:tailEnd len="med" w="med" type="triangle"/>
          </a:ln>
        </p:spPr>
      </p:cxn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8" name="Shape 258"/>
        <p:cNvGrpSpPr/>
        <p:nvPr/>
      </p:nvGrpSpPr>
      <p:grpSpPr>
        <a:xfrm>
          <a:off x="0" y="0"/>
          <a:ext cx="0" cy="0"/>
          <a:chOff x="0" y="0"/>
          <a:chExt cx="0" cy="0"/>
        </a:xfrm>
      </p:grpSpPr>
      <p:sp>
        <p:nvSpPr>
          <p:cNvPr id="259" name="Google Shape;259;p41"/>
          <p:cNvSpPr txBox="1"/>
          <p:nvPr>
            <p:ph type="title"/>
          </p:nvPr>
        </p:nvSpPr>
        <p:spPr>
          <a:xfrm>
            <a:off x="311700" y="98550"/>
            <a:ext cx="8520600" cy="707400"/>
          </a:xfrm>
          <a:prstGeom prst="rect">
            <a:avLst/>
          </a:prstGeom>
        </p:spPr>
        <p:txBody>
          <a:bodyPr anchorCtr="0" anchor="t" bIns="91425" lIns="91425" spcFirstLastPara="1" rIns="91425" wrap="square" tIns="91425">
            <a:noAutofit/>
          </a:bodyPr>
          <a:lstStyle/>
          <a:p>
            <a:pPr indent="0" lvl="0" marL="1371600" rtl="0" algn="l">
              <a:spcBef>
                <a:spcPts val="0"/>
              </a:spcBef>
              <a:spcAft>
                <a:spcPts val="0"/>
              </a:spcAft>
              <a:buNone/>
            </a:pPr>
            <a:r>
              <a:rPr b="0" lang="en" sz="2800">
                <a:latin typeface="Georgia"/>
                <a:ea typeface="Georgia"/>
                <a:cs typeface="Georgia"/>
                <a:sym typeface="Georgia"/>
              </a:rPr>
              <a:t>Analogy of </a:t>
            </a:r>
            <a:r>
              <a:rPr b="0" lang="en" sz="2800">
                <a:latin typeface="Georgia"/>
                <a:ea typeface="Georgia"/>
                <a:cs typeface="Georgia"/>
                <a:sym typeface="Georgia"/>
              </a:rPr>
              <a:t>Ship with Kubernetes </a:t>
            </a:r>
            <a:endParaRPr b="0" sz="2800">
              <a:latin typeface="Georgia"/>
              <a:ea typeface="Georgia"/>
              <a:cs typeface="Georgia"/>
              <a:sym typeface="Georgia"/>
            </a:endParaRPr>
          </a:p>
        </p:txBody>
      </p:sp>
      <p:pic>
        <p:nvPicPr>
          <p:cNvPr id="260" name="Google Shape;260;p41"/>
          <p:cNvPicPr preferRelativeResize="0"/>
          <p:nvPr/>
        </p:nvPicPr>
        <p:blipFill>
          <a:blip r:embed="rId3">
            <a:alphaModFix/>
          </a:blip>
          <a:stretch>
            <a:fillRect/>
          </a:stretch>
        </p:blipFill>
        <p:spPr>
          <a:xfrm>
            <a:off x="4921700" y="805950"/>
            <a:ext cx="3857413" cy="4032750"/>
          </a:xfrm>
          <a:prstGeom prst="rect">
            <a:avLst/>
          </a:prstGeom>
          <a:noFill/>
          <a:ln>
            <a:noFill/>
          </a:ln>
        </p:spPr>
      </p:pic>
      <p:sp>
        <p:nvSpPr>
          <p:cNvPr id="261" name="Google Shape;261;p41"/>
          <p:cNvSpPr/>
          <p:nvPr/>
        </p:nvSpPr>
        <p:spPr>
          <a:xfrm>
            <a:off x="160300" y="1211300"/>
            <a:ext cx="4682700" cy="3008400"/>
          </a:xfrm>
          <a:prstGeom prst="roundRect">
            <a:avLst>
              <a:gd fmla="val 16667" name="adj"/>
            </a:avLst>
          </a:prstGeom>
          <a:solidFill>
            <a:srgbClr val="FFFFFF"/>
          </a:solidFill>
          <a:ln cap="flat" cmpd="sng" w="19050">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62" name="Google Shape;262;p41"/>
          <p:cNvPicPr preferRelativeResize="0"/>
          <p:nvPr/>
        </p:nvPicPr>
        <p:blipFill>
          <a:blip r:embed="rId4">
            <a:alphaModFix/>
          </a:blip>
          <a:stretch>
            <a:fillRect/>
          </a:stretch>
        </p:blipFill>
        <p:spPr>
          <a:xfrm>
            <a:off x="418500" y="1373950"/>
            <a:ext cx="4211675" cy="27123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 name="Shape 77"/>
        <p:cNvGrpSpPr/>
        <p:nvPr/>
      </p:nvGrpSpPr>
      <p:grpSpPr>
        <a:xfrm>
          <a:off x="0" y="0"/>
          <a:ext cx="0" cy="0"/>
          <a:chOff x="0" y="0"/>
          <a:chExt cx="0" cy="0"/>
        </a:xfrm>
      </p:grpSpPr>
      <p:sp>
        <p:nvSpPr>
          <p:cNvPr id="78" name="Google Shape;78;p15"/>
          <p:cNvSpPr txBox="1"/>
          <p:nvPr>
            <p:ph type="title"/>
          </p:nvPr>
        </p:nvSpPr>
        <p:spPr>
          <a:xfrm>
            <a:off x="311700" y="145550"/>
            <a:ext cx="5494500" cy="453600"/>
          </a:xfrm>
          <a:prstGeom prst="rect">
            <a:avLst/>
          </a:prstGeom>
        </p:spPr>
        <p:txBody>
          <a:bodyPr anchorCtr="0" anchor="b" bIns="91425" lIns="91425" spcFirstLastPara="1" rIns="91425" wrap="square" tIns="91425">
            <a:noAutofit/>
          </a:bodyPr>
          <a:lstStyle/>
          <a:p>
            <a:pPr indent="0" lvl="0" marL="2743200" rtl="0" algn="l">
              <a:spcBef>
                <a:spcPts val="0"/>
              </a:spcBef>
              <a:spcAft>
                <a:spcPts val="0"/>
              </a:spcAft>
              <a:buNone/>
            </a:pPr>
            <a:r>
              <a:rPr lang="en"/>
              <a:t>Course Content</a:t>
            </a:r>
            <a:endParaRPr/>
          </a:p>
        </p:txBody>
      </p:sp>
      <p:sp>
        <p:nvSpPr>
          <p:cNvPr id="79" name="Google Shape;79;p15"/>
          <p:cNvSpPr txBox="1"/>
          <p:nvPr>
            <p:ph idx="1" type="body"/>
          </p:nvPr>
        </p:nvSpPr>
        <p:spPr>
          <a:xfrm>
            <a:off x="311700" y="449425"/>
            <a:ext cx="7289700" cy="4652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4472C4"/>
                </a:solidFill>
                <a:latin typeface="Times New Roman"/>
                <a:ea typeface="Times New Roman"/>
                <a:cs typeface="Times New Roman"/>
                <a:sym typeface="Times New Roman"/>
              </a:rPr>
              <a:t>Module</a:t>
            </a:r>
            <a:r>
              <a:rPr lang="en">
                <a:solidFill>
                  <a:srgbClr val="4472C4"/>
                </a:solidFill>
                <a:latin typeface="Times New Roman"/>
                <a:ea typeface="Times New Roman"/>
                <a:cs typeface="Times New Roman"/>
                <a:sym typeface="Times New Roman"/>
              </a:rPr>
              <a:t> 1: Kubernetes Concepts</a:t>
            </a:r>
            <a:endParaRPr>
              <a:solidFill>
                <a:srgbClr val="4472C4"/>
              </a:solidFill>
              <a:latin typeface="Times New Roman"/>
              <a:ea typeface="Times New Roman"/>
              <a:cs typeface="Times New Roman"/>
              <a:sym typeface="Times New Roman"/>
            </a:endParaRPr>
          </a:p>
          <a:p>
            <a:pPr indent="0" lvl="0" marL="0" rtl="0" algn="l">
              <a:spcBef>
                <a:spcPts val="0"/>
              </a:spcBef>
              <a:spcAft>
                <a:spcPts val="0"/>
              </a:spcAft>
              <a:buNone/>
            </a:pPr>
            <a:r>
              <a:rPr lang="en" sz="1400">
                <a:solidFill>
                  <a:srgbClr val="00FF7F"/>
                </a:solidFill>
                <a:latin typeface="Times New Roman"/>
                <a:ea typeface="Times New Roman"/>
                <a:cs typeface="Times New Roman"/>
                <a:sym typeface="Times New Roman"/>
              </a:rPr>
              <a:t>                Labs</a:t>
            </a:r>
            <a:endParaRPr>
              <a:solidFill>
                <a:srgbClr val="4472C4"/>
              </a:solidFill>
              <a:latin typeface="Times New Roman"/>
              <a:ea typeface="Times New Roman"/>
              <a:cs typeface="Times New Roman"/>
              <a:sym typeface="Times New Roman"/>
            </a:endParaRPr>
          </a:p>
          <a:p>
            <a:pPr indent="0" lvl="0" marL="0" rtl="0" algn="l">
              <a:spcBef>
                <a:spcPts val="0"/>
              </a:spcBef>
              <a:spcAft>
                <a:spcPts val="0"/>
              </a:spcAft>
              <a:buNone/>
            </a:pPr>
            <a:r>
              <a:rPr lang="en">
                <a:solidFill>
                  <a:srgbClr val="4472C4"/>
                </a:solidFill>
                <a:latin typeface="Times New Roman"/>
                <a:ea typeface="Times New Roman"/>
                <a:cs typeface="Times New Roman"/>
                <a:sym typeface="Times New Roman"/>
              </a:rPr>
              <a:t>Module 2:  Installation, Configuration,Validation &amp; </a:t>
            </a:r>
            <a:r>
              <a:rPr lang="en">
                <a:solidFill>
                  <a:srgbClr val="4472C4"/>
                </a:solidFill>
                <a:latin typeface="Times New Roman"/>
                <a:ea typeface="Times New Roman"/>
                <a:cs typeface="Times New Roman"/>
                <a:sym typeface="Times New Roman"/>
              </a:rPr>
              <a:t>Cluster Maintenance</a:t>
            </a:r>
            <a:endParaRPr>
              <a:solidFill>
                <a:srgbClr val="4472C4"/>
              </a:solidFill>
              <a:latin typeface="Times New Roman"/>
              <a:ea typeface="Times New Roman"/>
              <a:cs typeface="Times New Roman"/>
              <a:sym typeface="Times New Roman"/>
            </a:endParaRPr>
          </a:p>
          <a:p>
            <a:pPr indent="0" lvl="0" marL="0" rtl="0" algn="l">
              <a:spcBef>
                <a:spcPts val="0"/>
              </a:spcBef>
              <a:spcAft>
                <a:spcPts val="0"/>
              </a:spcAft>
              <a:buNone/>
            </a:pPr>
            <a:r>
              <a:rPr lang="en">
                <a:solidFill>
                  <a:srgbClr val="4472C4"/>
                </a:solidFill>
                <a:latin typeface="Times New Roman"/>
                <a:ea typeface="Times New Roman"/>
                <a:cs typeface="Times New Roman"/>
                <a:sym typeface="Times New Roman"/>
              </a:rPr>
              <a:t>                  </a:t>
            </a:r>
            <a:r>
              <a:rPr lang="en" sz="1400">
                <a:solidFill>
                  <a:srgbClr val="00FF7F"/>
                </a:solidFill>
                <a:latin typeface="Times New Roman"/>
                <a:ea typeface="Times New Roman"/>
                <a:cs typeface="Times New Roman"/>
                <a:sym typeface="Times New Roman"/>
              </a:rPr>
              <a:t>Labs</a:t>
            </a:r>
            <a:endParaRPr>
              <a:solidFill>
                <a:srgbClr val="4472C4"/>
              </a:solidFill>
              <a:latin typeface="Times New Roman"/>
              <a:ea typeface="Times New Roman"/>
              <a:cs typeface="Times New Roman"/>
              <a:sym typeface="Times New Roman"/>
            </a:endParaRPr>
          </a:p>
          <a:p>
            <a:pPr indent="0" lvl="0" marL="0" rtl="0" algn="l">
              <a:spcBef>
                <a:spcPts val="0"/>
              </a:spcBef>
              <a:spcAft>
                <a:spcPts val="0"/>
              </a:spcAft>
              <a:buNone/>
            </a:pPr>
            <a:r>
              <a:rPr lang="en">
                <a:solidFill>
                  <a:srgbClr val="4472C4"/>
                </a:solidFill>
                <a:latin typeface="Times New Roman"/>
                <a:ea typeface="Times New Roman"/>
                <a:cs typeface="Times New Roman"/>
                <a:sym typeface="Times New Roman"/>
              </a:rPr>
              <a:t>Module 3: Application LifeCycle Management</a:t>
            </a:r>
            <a:endParaRPr>
              <a:solidFill>
                <a:srgbClr val="4472C4"/>
              </a:solidFill>
              <a:latin typeface="Times New Roman"/>
              <a:ea typeface="Times New Roman"/>
              <a:cs typeface="Times New Roman"/>
              <a:sym typeface="Times New Roman"/>
            </a:endParaRPr>
          </a:p>
          <a:p>
            <a:pPr indent="0" lvl="0" marL="0" rtl="0" algn="l">
              <a:spcBef>
                <a:spcPts val="0"/>
              </a:spcBef>
              <a:spcAft>
                <a:spcPts val="0"/>
              </a:spcAft>
              <a:buNone/>
            </a:pPr>
            <a:r>
              <a:rPr lang="en">
                <a:solidFill>
                  <a:srgbClr val="4472C4"/>
                </a:solidFill>
                <a:latin typeface="Times New Roman"/>
                <a:ea typeface="Times New Roman"/>
                <a:cs typeface="Times New Roman"/>
                <a:sym typeface="Times New Roman"/>
              </a:rPr>
              <a:t>                  </a:t>
            </a:r>
            <a:r>
              <a:rPr lang="en" sz="1400">
                <a:solidFill>
                  <a:srgbClr val="00FF7F"/>
                </a:solidFill>
                <a:latin typeface="Times New Roman"/>
                <a:ea typeface="Times New Roman"/>
                <a:cs typeface="Times New Roman"/>
                <a:sym typeface="Times New Roman"/>
              </a:rPr>
              <a:t>Labs</a:t>
            </a:r>
            <a:endParaRPr>
              <a:solidFill>
                <a:srgbClr val="4472C4"/>
              </a:solidFill>
              <a:latin typeface="Times New Roman"/>
              <a:ea typeface="Times New Roman"/>
              <a:cs typeface="Times New Roman"/>
              <a:sym typeface="Times New Roman"/>
            </a:endParaRPr>
          </a:p>
          <a:p>
            <a:pPr indent="0" lvl="0" marL="0" rtl="0" algn="l">
              <a:spcBef>
                <a:spcPts val="0"/>
              </a:spcBef>
              <a:spcAft>
                <a:spcPts val="0"/>
              </a:spcAft>
              <a:buNone/>
            </a:pPr>
            <a:r>
              <a:rPr lang="en">
                <a:solidFill>
                  <a:srgbClr val="4472C4"/>
                </a:solidFill>
                <a:latin typeface="Times New Roman"/>
                <a:ea typeface="Times New Roman"/>
                <a:cs typeface="Times New Roman"/>
                <a:sym typeface="Times New Roman"/>
              </a:rPr>
              <a:t>Module 4: Scheduling</a:t>
            </a:r>
            <a:endParaRPr>
              <a:solidFill>
                <a:srgbClr val="4472C4"/>
              </a:solidFill>
              <a:latin typeface="Times New Roman"/>
              <a:ea typeface="Times New Roman"/>
              <a:cs typeface="Times New Roman"/>
              <a:sym typeface="Times New Roman"/>
            </a:endParaRPr>
          </a:p>
          <a:p>
            <a:pPr indent="0" lvl="0" marL="0" rtl="0" algn="l">
              <a:spcBef>
                <a:spcPts val="0"/>
              </a:spcBef>
              <a:spcAft>
                <a:spcPts val="0"/>
              </a:spcAft>
              <a:buNone/>
            </a:pPr>
            <a:r>
              <a:rPr lang="en">
                <a:solidFill>
                  <a:srgbClr val="4472C4"/>
                </a:solidFill>
                <a:latin typeface="Times New Roman"/>
                <a:ea typeface="Times New Roman"/>
                <a:cs typeface="Times New Roman"/>
                <a:sym typeface="Times New Roman"/>
              </a:rPr>
              <a:t>                  </a:t>
            </a:r>
            <a:r>
              <a:rPr lang="en" sz="1400">
                <a:solidFill>
                  <a:srgbClr val="00FF7F"/>
                </a:solidFill>
                <a:latin typeface="Times New Roman"/>
                <a:ea typeface="Times New Roman"/>
                <a:cs typeface="Times New Roman"/>
                <a:sym typeface="Times New Roman"/>
              </a:rPr>
              <a:t>Labs</a:t>
            </a:r>
            <a:endParaRPr>
              <a:solidFill>
                <a:srgbClr val="4472C4"/>
              </a:solidFill>
              <a:latin typeface="Times New Roman"/>
              <a:ea typeface="Times New Roman"/>
              <a:cs typeface="Times New Roman"/>
              <a:sym typeface="Times New Roman"/>
            </a:endParaRPr>
          </a:p>
          <a:p>
            <a:pPr indent="0" lvl="0" marL="0" rtl="0" algn="l">
              <a:spcBef>
                <a:spcPts val="0"/>
              </a:spcBef>
              <a:spcAft>
                <a:spcPts val="0"/>
              </a:spcAft>
              <a:buNone/>
            </a:pPr>
            <a:r>
              <a:rPr lang="en">
                <a:solidFill>
                  <a:srgbClr val="4472C4"/>
                </a:solidFill>
                <a:latin typeface="Times New Roman"/>
                <a:ea typeface="Times New Roman"/>
                <a:cs typeface="Times New Roman"/>
                <a:sym typeface="Times New Roman"/>
              </a:rPr>
              <a:t>Module 5: Networking</a:t>
            </a:r>
            <a:endParaRPr>
              <a:solidFill>
                <a:srgbClr val="4472C4"/>
              </a:solidFill>
              <a:latin typeface="Times New Roman"/>
              <a:ea typeface="Times New Roman"/>
              <a:cs typeface="Times New Roman"/>
              <a:sym typeface="Times New Roman"/>
            </a:endParaRPr>
          </a:p>
          <a:p>
            <a:pPr indent="0" lvl="0" marL="0" rtl="0" algn="l">
              <a:spcBef>
                <a:spcPts val="0"/>
              </a:spcBef>
              <a:spcAft>
                <a:spcPts val="0"/>
              </a:spcAft>
              <a:buNone/>
            </a:pPr>
            <a:r>
              <a:rPr lang="en">
                <a:solidFill>
                  <a:srgbClr val="4472C4"/>
                </a:solidFill>
                <a:latin typeface="Times New Roman"/>
                <a:ea typeface="Times New Roman"/>
                <a:cs typeface="Times New Roman"/>
                <a:sym typeface="Times New Roman"/>
              </a:rPr>
              <a:t>                  </a:t>
            </a:r>
            <a:r>
              <a:rPr lang="en" sz="1400">
                <a:solidFill>
                  <a:srgbClr val="00FF7F"/>
                </a:solidFill>
                <a:latin typeface="Times New Roman"/>
                <a:ea typeface="Times New Roman"/>
                <a:cs typeface="Times New Roman"/>
                <a:sym typeface="Times New Roman"/>
              </a:rPr>
              <a:t>Labs</a:t>
            </a:r>
            <a:endParaRPr>
              <a:solidFill>
                <a:srgbClr val="4472C4"/>
              </a:solidFill>
              <a:latin typeface="Times New Roman"/>
              <a:ea typeface="Times New Roman"/>
              <a:cs typeface="Times New Roman"/>
              <a:sym typeface="Times New Roman"/>
            </a:endParaRPr>
          </a:p>
          <a:p>
            <a:pPr indent="0" lvl="0" marL="0" rtl="0" algn="l">
              <a:spcBef>
                <a:spcPts val="0"/>
              </a:spcBef>
              <a:spcAft>
                <a:spcPts val="0"/>
              </a:spcAft>
              <a:buNone/>
            </a:pPr>
            <a:r>
              <a:rPr lang="en">
                <a:solidFill>
                  <a:srgbClr val="4472C4"/>
                </a:solidFill>
                <a:latin typeface="Times New Roman"/>
                <a:ea typeface="Times New Roman"/>
                <a:cs typeface="Times New Roman"/>
                <a:sym typeface="Times New Roman"/>
              </a:rPr>
              <a:t>Module 6: Storage</a:t>
            </a:r>
            <a:endParaRPr>
              <a:solidFill>
                <a:srgbClr val="4472C4"/>
              </a:solidFill>
              <a:latin typeface="Times New Roman"/>
              <a:ea typeface="Times New Roman"/>
              <a:cs typeface="Times New Roman"/>
              <a:sym typeface="Times New Roman"/>
            </a:endParaRPr>
          </a:p>
          <a:p>
            <a:pPr indent="0" lvl="0" marL="0" rtl="0" algn="l">
              <a:spcBef>
                <a:spcPts val="0"/>
              </a:spcBef>
              <a:spcAft>
                <a:spcPts val="0"/>
              </a:spcAft>
              <a:buNone/>
            </a:pPr>
            <a:r>
              <a:rPr lang="en">
                <a:solidFill>
                  <a:srgbClr val="4472C4"/>
                </a:solidFill>
                <a:latin typeface="Times New Roman"/>
                <a:ea typeface="Times New Roman"/>
                <a:cs typeface="Times New Roman"/>
                <a:sym typeface="Times New Roman"/>
              </a:rPr>
              <a:t>                  </a:t>
            </a:r>
            <a:r>
              <a:rPr lang="en" sz="1400">
                <a:solidFill>
                  <a:srgbClr val="00FF7F"/>
                </a:solidFill>
                <a:latin typeface="Times New Roman"/>
                <a:ea typeface="Times New Roman"/>
                <a:cs typeface="Times New Roman"/>
                <a:sym typeface="Times New Roman"/>
              </a:rPr>
              <a:t>Labs</a:t>
            </a:r>
            <a:endParaRPr>
              <a:solidFill>
                <a:srgbClr val="4472C4"/>
              </a:solidFill>
              <a:latin typeface="Times New Roman"/>
              <a:ea typeface="Times New Roman"/>
              <a:cs typeface="Times New Roman"/>
              <a:sym typeface="Times New Roman"/>
            </a:endParaRPr>
          </a:p>
          <a:p>
            <a:pPr indent="0" lvl="0" marL="0" rtl="0" algn="l">
              <a:spcBef>
                <a:spcPts val="0"/>
              </a:spcBef>
              <a:spcAft>
                <a:spcPts val="0"/>
              </a:spcAft>
              <a:buNone/>
            </a:pPr>
            <a:r>
              <a:rPr lang="en">
                <a:solidFill>
                  <a:srgbClr val="4472C4"/>
                </a:solidFill>
                <a:latin typeface="Times New Roman"/>
                <a:ea typeface="Times New Roman"/>
                <a:cs typeface="Times New Roman"/>
                <a:sym typeface="Times New Roman"/>
              </a:rPr>
              <a:t>Module 7:  Security</a:t>
            </a:r>
            <a:endParaRPr>
              <a:solidFill>
                <a:srgbClr val="4472C4"/>
              </a:solidFill>
              <a:latin typeface="Times New Roman"/>
              <a:ea typeface="Times New Roman"/>
              <a:cs typeface="Times New Roman"/>
              <a:sym typeface="Times New Roman"/>
            </a:endParaRPr>
          </a:p>
          <a:p>
            <a:pPr indent="0" lvl="0" marL="0" rtl="0" algn="l">
              <a:spcBef>
                <a:spcPts val="0"/>
              </a:spcBef>
              <a:spcAft>
                <a:spcPts val="0"/>
              </a:spcAft>
              <a:buNone/>
            </a:pPr>
            <a:r>
              <a:rPr lang="en" sz="1400">
                <a:solidFill>
                  <a:srgbClr val="00FF7F"/>
                </a:solidFill>
                <a:latin typeface="Times New Roman"/>
                <a:ea typeface="Times New Roman"/>
                <a:cs typeface="Times New Roman"/>
                <a:sym typeface="Times New Roman"/>
              </a:rPr>
              <a:t>               Labs</a:t>
            </a:r>
            <a:endParaRPr>
              <a:solidFill>
                <a:srgbClr val="4472C4"/>
              </a:solidFill>
              <a:latin typeface="Times New Roman"/>
              <a:ea typeface="Times New Roman"/>
              <a:cs typeface="Times New Roman"/>
              <a:sym typeface="Times New Roman"/>
            </a:endParaRPr>
          </a:p>
          <a:p>
            <a:pPr indent="0" lvl="0" marL="0" rtl="0" algn="l">
              <a:spcBef>
                <a:spcPts val="0"/>
              </a:spcBef>
              <a:spcAft>
                <a:spcPts val="0"/>
              </a:spcAft>
              <a:buNone/>
            </a:pPr>
            <a:r>
              <a:rPr lang="en">
                <a:solidFill>
                  <a:srgbClr val="4472C4"/>
                </a:solidFill>
                <a:latin typeface="Times New Roman"/>
                <a:ea typeface="Times New Roman"/>
                <a:cs typeface="Times New Roman"/>
                <a:sym typeface="Times New Roman"/>
              </a:rPr>
              <a:t>Module 8: Logging and Monitoring</a:t>
            </a:r>
            <a:endParaRPr>
              <a:solidFill>
                <a:srgbClr val="4472C4"/>
              </a:solidFill>
              <a:latin typeface="Times New Roman"/>
              <a:ea typeface="Times New Roman"/>
              <a:cs typeface="Times New Roman"/>
              <a:sym typeface="Times New Roman"/>
            </a:endParaRPr>
          </a:p>
          <a:p>
            <a:pPr indent="0" lvl="0" marL="0" rtl="0" algn="l">
              <a:spcBef>
                <a:spcPts val="0"/>
              </a:spcBef>
              <a:spcAft>
                <a:spcPts val="0"/>
              </a:spcAft>
              <a:buNone/>
            </a:pPr>
            <a:r>
              <a:rPr lang="en">
                <a:solidFill>
                  <a:srgbClr val="4472C4"/>
                </a:solidFill>
                <a:latin typeface="Times New Roman"/>
                <a:ea typeface="Times New Roman"/>
                <a:cs typeface="Times New Roman"/>
                <a:sym typeface="Times New Roman"/>
              </a:rPr>
              <a:t>                  </a:t>
            </a:r>
            <a:r>
              <a:rPr lang="en" sz="1400">
                <a:solidFill>
                  <a:srgbClr val="00FF7F"/>
                </a:solidFill>
                <a:latin typeface="Times New Roman"/>
                <a:ea typeface="Times New Roman"/>
                <a:cs typeface="Times New Roman"/>
                <a:sym typeface="Times New Roman"/>
              </a:rPr>
              <a:t>Labs</a:t>
            </a:r>
            <a:endParaRPr sz="1400">
              <a:solidFill>
                <a:srgbClr val="00FF7F"/>
              </a:solidFill>
              <a:latin typeface="Times New Roman"/>
              <a:ea typeface="Times New Roman"/>
              <a:cs typeface="Times New Roman"/>
              <a:sym typeface="Times New Roman"/>
            </a:endParaRPr>
          </a:p>
          <a:p>
            <a:pPr indent="0" lvl="0" marL="0" rtl="0" algn="l">
              <a:spcBef>
                <a:spcPts val="0"/>
              </a:spcBef>
              <a:spcAft>
                <a:spcPts val="0"/>
              </a:spcAft>
              <a:buNone/>
            </a:pPr>
            <a:r>
              <a:rPr lang="en">
                <a:solidFill>
                  <a:srgbClr val="4472C4"/>
                </a:solidFill>
                <a:latin typeface="Times New Roman"/>
                <a:ea typeface="Times New Roman"/>
                <a:cs typeface="Times New Roman"/>
                <a:sym typeface="Times New Roman"/>
              </a:rPr>
              <a:t>Module 9:  Troubleshooting</a:t>
            </a:r>
            <a:endParaRPr>
              <a:solidFill>
                <a:srgbClr val="4472C4"/>
              </a:solidFill>
              <a:latin typeface="Times New Roman"/>
              <a:ea typeface="Times New Roman"/>
              <a:cs typeface="Times New Roman"/>
              <a:sym typeface="Times New Roman"/>
            </a:endParaRPr>
          </a:p>
          <a:p>
            <a:pPr indent="0" lvl="0" marL="0" rtl="0" algn="l">
              <a:spcBef>
                <a:spcPts val="0"/>
              </a:spcBef>
              <a:spcAft>
                <a:spcPts val="0"/>
              </a:spcAft>
              <a:buNone/>
            </a:pPr>
            <a:r>
              <a:rPr lang="en">
                <a:solidFill>
                  <a:srgbClr val="4472C4"/>
                </a:solidFill>
                <a:latin typeface="Times New Roman"/>
                <a:ea typeface="Times New Roman"/>
                <a:cs typeface="Times New Roman"/>
                <a:sym typeface="Times New Roman"/>
              </a:rPr>
              <a:t>                  </a:t>
            </a:r>
            <a:r>
              <a:rPr lang="en" sz="1400">
                <a:solidFill>
                  <a:srgbClr val="00FF7F"/>
                </a:solidFill>
                <a:latin typeface="Times New Roman"/>
                <a:ea typeface="Times New Roman"/>
                <a:cs typeface="Times New Roman"/>
                <a:sym typeface="Times New Roman"/>
              </a:rPr>
              <a:t>Labs</a:t>
            </a:r>
            <a:endParaRPr>
              <a:solidFill>
                <a:srgbClr val="4472C4"/>
              </a:solidFill>
              <a:latin typeface="Times New Roman"/>
              <a:ea typeface="Times New Roman"/>
              <a:cs typeface="Times New Roman"/>
              <a:sym typeface="Times New Roman"/>
            </a:endParaRPr>
          </a:p>
          <a:p>
            <a:pPr indent="0" lvl="0" marL="0" rtl="0" algn="l">
              <a:spcBef>
                <a:spcPts val="0"/>
              </a:spcBef>
              <a:spcAft>
                <a:spcPts val="0"/>
              </a:spcAft>
              <a:buNone/>
            </a:pPr>
            <a:r>
              <a:t/>
            </a:r>
            <a:endParaRPr>
              <a:solidFill>
                <a:srgbClr val="4472C4"/>
              </a:solidFill>
              <a:latin typeface="Times New Roman"/>
              <a:ea typeface="Times New Roman"/>
              <a:cs typeface="Times New Roman"/>
              <a:sym typeface="Times New Roman"/>
            </a:endParaRPr>
          </a:p>
          <a:p>
            <a:pPr indent="0" lvl="0" marL="0" rtl="0" algn="l">
              <a:spcBef>
                <a:spcPts val="0"/>
              </a:spcBef>
              <a:spcAft>
                <a:spcPts val="1600"/>
              </a:spcAft>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6" name="Shape 266"/>
        <p:cNvGrpSpPr/>
        <p:nvPr/>
      </p:nvGrpSpPr>
      <p:grpSpPr>
        <a:xfrm>
          <a:off x="0" y="0"/>
          <a:ext cx="0" cy="0"/>
          <a:chOff x="0" y="0"/>
          <a:chExt cx="0" cy="0"/>
        </a:xfrm>
      </p:grpSpPr>
      <p:sp>
        <p:nvSpPr>
          <p:cNvPr id="267" name="Google Shape;267;p42"/>
          <p:cNvSpPr txBox="1"/>
          <p:nvPr>
            <p:ph type="title"/>
          </p:nvPr>
        </p:nvSpPr>
        <p:spPr>
          <a:xfrm>
            <a:off x="311700" y="98550"/>
            <a:ext cx="8520600" cy="707400"/>
          </a:xfrm>
          <a:prstGeom prst="rect">
            <a:avLst/>
          </a:prstGeom>
        </p:spPr>
        <p:txBody>
          <a:bodyPr anchorCtr="0" anchor="t" bIns="91425" lIns="91425" spcFirstLastPara="1" rIns="91425" wrap="square" tIns="91425">
            <a:noAutofit/>
          </a:bodyPr>
          <a:lstStyle/>
          <a:p>
            <a:pPr indent="0" lvl="0" marL="2286000" rtl="0" algn="l">
              <a:spcBef>
                <a:spcPts val="0"/>
              </a:spcBef>
              <a:spcAft>
                <a:spcPts val="0"/>
              </a:spcAft>
              <a:buNone/>
            </a:pPr>
            <a:r>
              <a:rPr b="0" lang="en" sz="2800">
                <a:latin typeface="Georgia"/>
                <a:ea typeface="Georgia"/>
                <a:cs typeface="Georgia"/>
                <a:sym typeface="Georgia"/>
              </a:rPr>
              <a:t>K8s Architecture</a:t>
            </a:r>
            <a:endParaRPr b="0" sz="2800">
              <a:latin typeface="Georgia"/>
              <a:ea typeface="Georgia"/>
              <a:cs typeface="Georgia"/>
              <a:sym typeface="Georgia"/>
            </a:endParaRPr>
          </a:p>
        </p:txBody>
      </p:sp>
      <p:sp>
        <p:nvSpPr>
          <p:cNvPr id="268" name="Google Shape;268;p42"/>
          <p:cNvSpPr txBox="1"/>
          <p:nvPr/>
        </p:nvSpPr>
        <p:spPr>
          <a:xfrm>
            <a:off x="566925" y="744325"/>
            <a:ext cx="8010900" cy="3985800"/>
          </a:xfrm>
          <a:prstGeom prst="rect">
            <a:avLst/>
          </a:prstGeom>
          <a:noFill/>
          <a:ln>
            <a:noFill/>
          </a:ln>
          <a:effectLst>
            <a:outerShdw blurRad="57150" rotWithShape="0" algn="bl" dir="5400000" dist="19050">
              <a:schemeClr val="lt1">
                <a:alpha val="50000"/>
              </a:schemeClr>
            </a:outerShdw>
            <a:reflection blurRad="0" dir="0" dist="0" endA="0" fadeDir="5400012" kx="0" rotWithShape="0" algn="bl" stPos="0" sy="-100000" ky="0"/>
          </a:effectLst>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999999"/>
              </a:solidFill>
              <a:highlight>
                <a:srgbClr val="FFFFFF"/>
              </a:highlight>
              <a:latin typeface="Georgia"/>
              <a:ea typeface="Georgia"/>
              <a:cs typeface="Georgia"/>
              <a:sym typeface="Georgia"/>
            </a:endParaRPr>
          </a:p>
          <a:p>
            <a:pPr indent="0" lvl="0" marL="457200" rtl="0" algn="l">
              <a:lnSpc>
                <a:spcPct val="115000"/>
              </a:lnSpc>
              <a:spcBef>
                <a:spcPts val="0"/>
              </a:spcBef>
              <a:spcAft>
                <a:spcPts val="0"/>
              </a:spcAft>
              <a:buNone/>
            </a:pPr>
            <a:r>
              <a:t/>
            </a:r>
            <a:endParaRPr>
              <a:solidFill>
                <a:srgbClr val="999999"/>
              </a:solidFill>
              <a:highlight>
                <a:srgbClr val="FFFFFF"/>
              </a:highlight>
              <a:latin typeface="Georgia"/>
              <a:ea typeface="Georgia"/>
              <a:cs typeface="Georgia"/>
              <a:sym typeface="Georgia"/>
            </a:endParaRPr>
          </a:p>
          <a:p>
            <a:pPr indent="0" lvl="0" marL="457200" rtl="0" algn="l">
              <a:spcBef>
                <a:spcPts val="0"/>
              </a:spcBef>
              <a:spcAft>
                <a:spcPts val="0"/>
              </a:spcAft>
              <a:buNone/>
            </a:pPr>
            <a:r>
              <a:t/>
            </a:r>
            <a:endParaRPr>
              <a:solidFill>
                <a:srgbClr val="999999"/>
              </a:solidFill>
              <a:highlight>
                <a:srgbClr val="FFFFFF"/>
              </a:highlight>
              <a:latin typeface="Georgia"/>
              <a:ea typeface="Georgia"/>
              <a:cs typeface="Georgia"/>
              <a:sym typeface="Georgia"/>
            </a:endParaRPr>
          </a:p>
          <a:p>
            <a:pPr indent="0" lvl="0" marL="0" rtl="0" algn="l">
              <a:lnSpc>
                <a:spcPct val="115000"/>
              </a:lnSpc>
              <a:spcBef>
                <a:spcPts val="0"/>
              </a:spcBef>
              <a:spcAft>
                <a:spcPts val="0"/>
              </a:spcAft>
              <a:buNone/>
            </a:pPr>
            <a:r>
              <a:t/>
            </a:r>
            <a:endParaRPr>
              <a:solidFill>
                <a:srgbClr val="999999"/>
              </a:solidFill>
              <a:highlight>
                <a:srgbClr val="FFFFFF"/>
              </a:highlight>
              <a:latin typeface="Georgia"/>
              <a:ea typeface="Georgia"/>
              <a:cs typeface="Georgia"/>
              <a:sym typeface="Georgia"/>
            </a:endParaRPr>
          </a:p>
          <a:p>
            <a:pPr indent="0" lvl="0" marL="0" rtl="0" algn="l">
              <a:lnSpc>
                <a:spcPct val="115000"/>
              </a:lnSpc>
              <a:spcBef>
                <a:spcPts val="0"/>
              </a:spcBef>
              <a:spcAft>
                <a:spcPts val="0"/>
              </a:spcAft>
              <a:buNone/>
            </a:pPr>
            <a:r>
              <a:t/>
            </a:r>
            <a:endParaRPr>
              <a:solidFill>
                <a:srgbClr val="999999"/>
              </a:solidFill>
              <a:highlight>
                <a:srgbClr val="FFFFFF"/>
              </a:highlight>
              <a:latin typeface="Georgia"/>
              <a:ea typeface="Georgia"/>
              <a:cs typeface="Georgia"/>
              <a:sym typeface="Georgia"/>
            </a:endParaRPr>
          </a:p>
          <a:p>
            <a:pPr indent="0" lvl="0" marL="0" rtl="0" algn="l">
              <a:lnSpc>
                <a:spcPct val="115000"/>
              </a:lnSpc>
              <a:spcBef>
                <a:spcPts val="0"/>
              </a:spcBef>
              <a:spcAft>
                <a:spcPts val="0"/>
              </a:spcAft>
              <a:buNone/>
            </a:pPr>
            <a:r>
              <a:t/>
            </a:r>
            <a:endParaRPr>
              <a:solidFill>
                <a:srgbClr val="999999"/>
              </a:solidFill>
              <a:highlight>
                <a:srgbClr val="FFFFFF"/>
              </a:highlight>
              <a:latin typeface="Georgia"/>
              <a:ea typeface="Georgia"/>
              <a:cs typeface="Georgia"/>
              <a:sym typeface="Georgia"/>
            </a:endParaRPr>
          </a:p>
          <a:p>
            <a:pPr indent="0" lvl="0" marL="0" rtl="0" algn="l">
              <a:lnSpc>
                <a:spcPct val="115000"/>
              </a:lnSpc>
              <a:spcBef>
                <a:spcPts val="0"/>
              </a:spcBef>
              <a:spcAft>
                <a:spcPts val="0"/>
              </a:spcAft>
              <a:buNone/>
            </a:pPr>
            <a:r>
              <a:t/>
            </a:r>
            <a:endParaRPr>
              <a:solidFill>
                <a:srgbClr val="999999"/>
              </a:solidFill>
              <a:highlight>
                <a:srgbClr val="FFFFFF"/>
              </a:highlight>
              <a:latin typeface="Georgia"/>
              <a:ea typeface="Georgia"/>
              <a:cs typeface="Georgia"/>
              <a:sym typeface="Georgia"/>
            </a:endParaRPr>
          </a:p>
          <a:p>
            <a:pPr indent="0" lvl="0" marL="0" rtl="0" algn="l">
              <a:lnSpc>
                <a:spcPct val="115000"/>
              </a:lnSpc>
              <a:spcBef>
                <a:spcPts val="0"/>
              </a:spcBef>
              <a:spcAft>
                <a:spcPts val="0"/>
              </a:spcAft>
              <a:buNone/>
            </a:pPr>
            <a:r>
              <a:t/>
            </a:r>
            <a:endParaRPr>
              <a:solidFill>
                <a:srgbClr val="999999"/>
              </a:solidFill>
              <a:highlight>
                <a:srgbClr val="FFFFFF"/>
              </a:highlight>
              <a:latin typeface="Georgia"/>
              <a:ea typeface="Georgia"/>
              <a:cs typeface="Georgia"/>
              <a:sym typeface="Georgia"/>
            </a:endParaRPr>
          </a:p>
          <a:p>
            <a:pPr indent="0" lvl="0" marL="0" rtl="0" algn="l">
              <a:lnSpc>
                <a:spcPct val="115000"/>
              </a:lnSpc>
              <a:spcBef>
                <a:spcPts val="0"/>
              </a:spcBef>
              <a:spcAft>
                <a:spcPts val="0"/>
              </a:spcAft>
              <a:buNone/>
            </a:pPr>
            <a:r>
              <a:t/>
            </a:r>
            <a:endParaRPr>
              <a:solidFill>
                <a:srgbClr val="999999"/>
              </a:solidFill>
              <a:highlight>
                <a:srgbClr val="FFFFFF"/>
              </a:highlight>
              <a:latin typeface="Georgia"/>
              <a:ea typeface="Georgia"/>
              <a:cs typeface="Georgia"/>
              <a:sym typeface="Georgia"/>
            </a:endParaRPr>
          </a:p>
          <a:p>
            <a:pPr indent="0" lvl="0" marL="0" rtl="0" algn="l">
              <a:spcBef>
                <a:spcPts val="0"/>
              </a:spcBef>
              <a:spcAft>
                <a:spcPts val="0"/>
              </a:spcAft>
              <a:buNone/>
            </a:pPr>
            <a:r>
              <a:t/>
            </a:r>
            <a:endParaRPr sz="1600">
              <a:solidFill>
                <a:srgbClr val="666666"/>
              </a:solidFill>
              <a:highlight>
                <a:srgbClr val="FFFFFF"/>
              </a:highlight>
              <a:latin typeface="Georgia"/>
              <a:ea typeface="Georgia"/>
              <a:cs typeface="Georgia"/>
              <a:sym typeface="Georgia"/>
            </a:endParaRPr>
          </a:p>
          <a:p>
            <a:pPr indent="0" lvl="0" marL="0" rtl="0" algn="l">
              <a:spcBef>
                <a:spcPts val="0"/>
              </a:spcBef>
              <a:spcAft>
                <a:spcPts val="0"/>
              </a:spcAft>
              <a:buNone/>
            </a:pPr>
            <a:r>
              <a:t/>
            </a:r>
            <a:endParaRPr b="1" sz="1500">
              <a:solidFill>
                <a:srgbClr val="626262"/>
              </a:solidFill>
              <a:highlight>
                <a:srgbClr val="F4F4F4"/>
              </a:highlight>
              <a:latin typeface="Open Sans"/>
              <a:ea typeface="Open Sans"/>
              <a:cs typeface="Open Sans"/>
              <a:sym typeface="Open Sans"/>
            </a:endParaRPr>
          </a:p>
          <a:p>
            <a:pPr indent="0" lvl="0" marL="0" rtl="0" algn="l">
              <a:spcBef>
                <a:spcPts val="0"/>
              </a:spcBef>
              <a:spcAft>
                <a:spcPts val="0"/>
              </a:spcAft>
              <a:buNone/>
            </a:pPr>
            <a:r>
              <a:t/>
            </a:r>
            <a:endParaRPr sz="1600">
              <a:solidFill>
                <a:srgbClr val="666666"/>
              </a:solidFill>
              <a:highlight>
                <a:srgbClr val="FFFFFF"/>
              </a:highlight>
              <a:latin typeface="Georgia"/>
              <a:ea typeface="Georgia"/>
              <a:cs typeface="Georgia"/>
              <a:sym typeface="Georgia"/>
            </a:endParaRPr>
          </a:p>
          <a:p>
            <a:pPr indent="0" lvl="0" marL="0" rtl="0" algn="l">
              <a:spcBef>
                <a:spcPts val="0"/>
              </a:spcBef>
              <a:spcAft>
                <a:spcPts val="0"/>
              </a:spcAft>
              <a:buNone/>
            </a:pPr>
            <a:r>
              <a:t/>
            </a:r>
            <a:endParaRPr sz="1600">
              <a:solidFill>
                <a:srgbClr val="666666"/>
              </a:solidFill>
              <a:highlight>
                <a:srgbClr val="FFFFFF"/>
              </a:highlight>
              <a:latin typeface="Georgia"/>
              <a:ea typeface="Georgia"/>
              <a:cs typeface="Georgia"/>
              <a:sym typeface="Georgia"/>
            </a:endParaRPr>
          </a:p>
        </p:txBody>
      </p:sp>
      <p:pic>
        <p:nvPicPr>
          <p:cNvPr id="269" name="Google Shape;269;p42"/>
          <p:cNvPicPr preferRelativeResize="0"/>
          <p:nvPr/>
        </p:nvPicPr>
        <p:blipFill>
          <a:blip r:embed="rId3">
            <a:alphaModFix/>
          </a:blip>
          <a:stretch>
            <a:fillRect/>
          </a:stretch>
        </p:blipFill>
        <p:spPr>
          <a:xfrm>
            <a:off x="633200" y="1259423"/>
            <a:ext cx="7513274" cy="34707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3" name="Shape 273"/>
        <p:cNvGrpSpPr/>
        <p:nvPr/>
      </p:nvGrpSpPr>
      <p:grpSpPr>
        <a:xfrm>
          <a:off x="0" y="0"/>
          <a:ext cx="0" cy="0"/>
          <a:chOff x="0" y="0"/>
          <a:chExt cx="0" cy="0"/>
        </a:xfrm>
      </p:grpSpPr>
      <p:sp>
        <p:nvSpPr>
          <p:cNvPr id="274" name="Google Shape;274;p43"/>
          <p:cNvSpPr txBox="1"/>
          <p:nvPr>
            <p:ph type="title"/>
          </p:nvPr>
        </p:nvSpPr>
        <p:spPr>
          <a:xfrm>
            <a:off x="311700" y="98550"/>
            <a:ext cx="8520600" cy="707400"/>
          </a:xfrm>
          <a:prstGeom prst="rect">
            <a:avLst/>
          </a:prstGeom>
        </p:spPr>
        <p:txBody>
          <a:bodyPr anchorCtr="0" anchor="t" bIns="91425" lIns="91425" spcFirstLastPara="1" rIns="91425" wrap="square" tIns="91425">
            <a:noAutofit/>
          </a:bodyPr>
          <a:lstStyle/>
          <a:p>
            <a:pPr indent="0" lvl="0" marL="1828800" rtl="0" algn="l">
              <a:spcBef>
                <a:spcPts val="0"/>
              </a:spcBef>
              <a:spcAft>
                <a:spcPts val="0"/>
              </a:spcAft>
              <a:buNone/>
            </a:pPr>
            <a:r>
              <a:rPr b="0" lang="en" sz="2800">
                <a:latin typeface="Georgia"/>
                <a:ea typeface="Georgia"/>
                <a:cs typeface="Georgia"/>
                <a:sym typeface="Georgia"/>
              </a:rPr>
              <a:t>Master (Control Plane) Components </a:t>
            </a:r>
            <a:endParaRPr b="0" sz="2800">
              <a:latin typeface="Georgia"/>
              <a:ea typeface="Georgia"/>
              <a:cs typeface="Georgia"/>
              <a:sym typeface="Georgia"/>
            </a:endParaRPr>
          </a:p>
        </p:txBody>
      </p:sp>
      <p:sp>
        <p:nvSpPr>
          <p:cNvPr id="275" name="Google Shape;275;p43"/>
          <p:cNvSpPr txBox="1"/>
          <p:nvPr/>
        </p:nvSpPr>
        <p:spPr>
          <a:xfrm>
            <a:off x="311700" y="744325"/>
            <a:ext cx="8266200" cy="3985800"/>
          </a:xfrm>
          <a:prstGeom prst="rect">
            <a:avLst/>
          </a:prstGeom>
          <a:noFill/>
          <a:ln>
            <a:noFill/>
          </a:ln>
          <a:effectLst>
            <a:outerShdw blurRad="57150" rotWithShape="0" algn="bl" dir="5400000" dist="19050">
              <a:schemeClr val="lt1">
                <a:alpha val="50000"/>
              </a:schemeClr>
            </a:outerShdw>
            <a:reflection blurRad="0" dir="0" dist="0" endA="0" fadeDir="5400012" kx="0" rotWithShape="0" algn="bl" stPos="0" sy="-100000" ky="0"/>
          </a:effectLst>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a:solidFill>
                <a:srgbClr val="6AA84F"/>
              </a:solidFill>
              <a:highlight>
                <a:schemeClr val="lt1"/>
              </a:highlight>
              <a:latin typeface="Georgia"/>
              <a:ea typeface="Georgia"/>
              <a:cs typeface="Georgia"/>
              <a:sym typeface="Georgia"/>
            </a:endParaRPr>
          </a:p>
          <a:p>
            <a:pPr indent="0" lvl="0" marL="0" rtl="0" algn="l">
              <a:lnSpc>
                <a:spcPct val="115000"/>
              </a:lnSpc>
              <a:spcBef>
                <a:spcPts val="0"/>
              </a:spcBef>
              <a:spcAft>
                <a:spcPts val="0"/>
              </a:spcAft>
              <a:buNone/>
            </a:pPr>
            <a:r>
              <a:t/>
            </a:r>
            <a:endParaRPr>
              <a:solidFill>
                <a:srgbClr val="6AA84F"/>
              </a:solidFill>
              <a:highlight>
                <a:schemeClr val="lt1"/>
              </a:highlight>
              <a:latin typeface="Georgia"/>
              <a:ea typeface="Georgia"/>
              <a:cs typeface="Georgia"/>
              <a:sym typeface="Georgia"/>
            </a:endParaRPr>
          </a:p>
          <a:p>
            <a:pPr indent="0" lvl="0" marL="0" rtl="0" algn="l">
              <a:lnSpc>
                <a:spcPct val="115000"/>
              </a:lnSpc>
              <a:spcBef>
                <a:spcPts val="0"/>
              </a:spcBef>
              <a:spcAft>
                <a:spcPts val="0"/>
              </a:spcAft>
              <a:buNone/>
            </a:pPr>
            <a:r>
              <a:rPr lang="en">
                <a:solidFill>
                  <a:srgbClr val="6AA84F"/>
                </a:solidFill>
                <a:highlight>
                  <a:schemeClr val="lt1"/>
                </a:highlight>
                <a:latin typeface="Georgia"/>
                <a:ea typeface="Georgia"/>
                <a:cs typeface="Georgia"/>
                <a:sym typeface="Georgia"/>
              </a:rPr>
              <a:t>Control Plane</a:t>
            </a:r>
            <a:r>
              <a:rPr lang="en" sz="850">
                <a:solidFill>
                  <a:srgbClr val="222222"/>
                </a:solidFill>
              </a:rPr>
              <a:t> </a:t>
            </a:r>
            <a:r>
              <a:rPr lang="en">
                <a:solidFill>
                  <a:srgbClr val="6AA84F"/>
                </a:solidFill>
                <a:highlight>
                  <a:schemeClr val="lt1"/>
                </a:highlight>
                <a:latin typeface="Georgia"/>
                <a:ea typeface="Georgia"/>
                <a:cs typeface="Georgia"/>
                <a:sym typeface="Georgia"/>
              </a:rPr>
              <a:t>Componentes</a:t>
            </a:r>
            <a:endParaRPr>
              <a:solidFill>
                <a:srgbClr val="6AA84F"/>
              </a:solidFill>
              <a:highlight>
                <a:schemeClr val="lt1"/>
              </a:highlight>
              <a:latin typeface="Georgia"/>
              <a:ea typeface="Georgia"/>
              <a:cs typeface="Georgia"/>
              <a:sym typeface="Georgia"/>
            </a:endParaRPr>
          </a:p>
          <a:p>
            <a:pPr indent="0" lvl="0" marL="0" rtl="0" algn="l">
              <a:lnSpc>
                <a:spcPct val="115000"/>
              </a:lnSpc>
              <a:spcBef>
                <a:spcPts val="0"/>
              </a:spcBef>
              <a:spcAft>
                <a:spcPts val="0"/>
              </a:spcAft>
              <a:buNone/>
            </a:pPr>
            <a:r>
              <a:t/>
            </a:r>
            <a:endParaRPr>
              <a:solidFill>
                <a:srgbClr val="6AA84F"/>
              </a:solidFill>
              <a:highlight>
                <a:schemeClr val="lt1"/>
              </a:highlight>
              <a:latin typeface="Georgia"/>
              <a:ea typeface="Georgia"/>
              <a:cs typeface="Georgia"/>
              <a:sym typeface="Georgia"/>
            </a:endParaRPr>
          </a:p>
          <a:p>
            <a:pPr indent="-298450" lvl="0" marL="457200" rtl="0" algn="l">
              <a:lnSpc>
                <a:spcPct val="115000"/>
              </a:lnSpc>
              <a:spcBef>
                <a:spcPts val="0"/>
              </a:spcBef>
              <a:spcAft>
                <a:spcPts val="0"/>
              </a:spcAft>
              <a:buClr>
                <a:srgbClr val="0000FF"/>
              </a:buClr>
              <a:buSzPts val="1100"/>
              <a:buFont typeface="Georgia"/>
              <a:buChar char="●"/>
            </a:pPr>
            <a:r>
              <a:rPr lang="en" sz="1100">
                <a:solidFill>
                  <a:srgbClr val="0000FF"/>
                </a:solidFill>
                <a:highlight>
                  <a:schemeClr val="lt1"/>
                </a:highlight>
                <a:latin typeface="Georgia"/>
                <a:ea typeface="Georgia"/>
                <a:cs typeface="Georgia"/>
                <a:sym typeface="Georgia"/>
              </a:rPr>
              <a:t>Kube API server</a:t>
            </a:r>
            <a:endParaRPr sz="1100">
              <a:solidFill>
                <a:srgbClr val="0000FF"/>
              </a:solidFill>
              <a:highlight>
                <a:schemeClr val="lt1"/>
              </a:highlight>
              <a:latin typeface="Georgia"/>
              <a:ea typeface="Georgia"/>
              <a:cs typeface="Georgia"/>
              <a:sym typeface="Georgia"/>
            </a:endParaRPr>
          </a:p>
          <a:p>
            <a:pPr indent="0" lvl="0" marL="457200" rtl="0" algn="l">
              <a:lnSpc>
                <a:spcPct val="115000"/>
              </a:lnSpc>
              <a:spcBef>
                <a:spcPts val="0"/>
              </a:spcBef>
              <a:spcAft>
                <a:spcPts val="0"/>
              </a:spcAft>
              <a:buNone/>
            </a:pPr>
            <a:r>
              <a:t/>
            </a:r>
            <a:endParaRPr sz="1100">
              <a:solidFill>
                <a:srgbClr val="0000FF"/>
              </a:solidFill>
              <a:highlight>
                <a:schemeClr val="lt1"/>
              </a:highlight>
              <a:latin typeface="Georgia"/>
              <a:ea typeface="Georgia"/>
              <a:cs typeface="Georgia"/>
              <a:sym typeface="Georgia"/>
            </a:endParaRPr>
          </a:p>
          <a:p>
            <a:pPr indent="-298450" lvl="0" marL="457200" rtl="0" algn="l">
              <a:lnSpc>
                <a:spcPct val="115000"/>
              </a:lnSpc>
              <a:spcBef>
                <a:spcPts val="0"/>
              </a:spcBef>
              <a:spcAft>
                <a:spcPts val="0"/>
              </a:spcAft>
              <a:buClr>
                <a:srgbClr val="0000FF"/>
              </a:buClr>
              <a:buSzPts val="1100"/>
              <a:buFont typeface="Georgia"/>
              <a:buChar char="●"/>
            </a:pPr>
            <a:r>
              <a:rPr lang="en" sz="1100">
                <a:solidFill>
                  <a:srgbClr val="0000FF"/>
                </a:solidFill>
                <a:highlight>
                  <a:schemeClr val="lt1"/>
                </a:highlight>
                <a:latin typeface="Georgia"/>
                <a:ea typeface="Georgia"/>
                <a:cs typeface="Georgia"/>
                <a:sym typeface="Georgia"/>
              </a:rPr>
              <a:t>The cluster store ( etcd)</a:t>
            </a:r>
            <a:endParaRPr sz="1100">
              <a:solidFill>
                <a:srgbClr val="0000FF"/>
              </a:solidFill>
              <a:highlight>
                <a:schemeClr val="lt1"/>
              </a:highlight>
              <a:latin typeface="Georgia"/>
              <a:ea typeface="Georgia"/>
              <a:cs typeface="Georgia"/>
              <a:sym typeface="Georgia"/>
            </a:endParaRPr>
          </a:p>
          <a:p>
            <a:pPr indent="0" lvl="0" marL="457200" rtl="0" algn="l">
              <a:lnSpc>
                <a:spcPct val="115000"/>
              </a:lnSpc>
              <a:spcBef>
                <a:spcPts val="0"/>
              </a:spcBef>
              <a:spcAft>
                <a:spcPts val="0"/>
              </a:spcAft>
              <a:buNone/>
            </a:pPr>
            <a:r>
              <a:t/>
            </a:r>
            <a:endParaRPr sz="1100">
              <a:solidFill>
                <a:srgbClr val="0000FF"/>
              </a:solidFill>
              <a:highlight>
                <a:schemeClr val="lt1"/>
              </a:highlight>
              <a:latin typeface="Georgia"/>
              <a:ea typeface="Georgia"/>
              <a:cs typeface="Georgia"/>
              <a:sym typeface="Georgia"/>
            </a:endParaRPr>
          </a:p>
          <a:p>
            <a:pPr indent="-298450" lvl="0" marL="457200" rtl="0" algn="l">
              <a:lnSpc>
                <a:spcPct val="115000"/>
              </a:lnSpc>
              <a:spcBef>
                <a:spcPts val="0"/>
              </a:spcBef>
              <a:spcAft>
                <a:spcPts val="0"/>
              </a:spcAft>
              <a:buClr>
                <a:srgbClr val="0000FF"/>
              </a:buClr>
              <a:buSzPts val="1100"/>
              <a:buFont typeface="Georgia"/>
              <a:buChar char="●"/>
            </a:pPr>
            <a:r>
              <a:rPr lang="en" sz="1100">
                <a:solidFill>
                  <a:srgbClr val="0000FF"/>
                </a:solidFill>
                <a:highlight>
                  <a:schemeClr val="lt1"/>
                </a:highlight>
                <a:latin typeface="Georgia"/>
                <a:ea typeface="Georgia"/>
                <a:cs typeface="Georgia"/>
                <a:sym typeface="Georgia"/>
              </a:rPr>
              <a:t>Kube controller manager</a:t>
            </a:r>
            <a:endParaRPr sz="1100">
              <a:solidFill>
                <a:srgbClr val="0000FF"/>
              </a:solidFill>
              <a:highlight>
                <a:schemeClr val="lt1"/>
              </a:highlight>
              <a:latin typeface="Georgia"/>
              <a:ea typeface="Georgia"/>
              <a:cs typeface="Georgia"/>
              <a:sym typeface="Georgia"/>
            </a:endParaRPr>
          </a:p>
          <a:p>
            <a:pPr indent="0" lvl="0" marL="457200" rtl="0" algn="l">
              <a:lnSpc>
                <a:spcPct val="115000"/>
              </a:lnSpc>
              <a:spcBef>
                <a:spcPts val="0"/>
              </a:spcBef>
              <a:spcAft>
                <a:spcPts val="0"/>
              </a:spcAft>
              <a:buNone/>
            </a:pPr>
            <a:r>
              <a:t/>
            </a:r>
            <a:endParaRPr sz="1100">
              <a:solidFill>
                <a:srgbClr val="0000FF"/>
              </a:solidFill>
              <a:highlight>
                <a:schemeClr val="lt1"/>
              </a:highlight>
              <a:latin typeface="Georgia"/>
              <a:ea typeface="Georgia"/>
              <a:cs typeface="Georgia"/>
              <a:sym typeface="Georgia"/>
            </a:endParaRPr>
          </a:p>
          <a:p>
            <a:pPr indent="-298450" lvl="0" marL="457200" rtl="0" algn="l">
              <a:lnSpc>
                <a:spcPct val="115000"/>
              </a:lnSpc>
              <a:spcBef>
                <a:spcPts val="0"/>
              </a:spcBef>
              <a:spcAft>
                <a:spcPts val="0"/>
              </a:spcAft>
              <a:buClr>
                <a:srgbClr val="0000FF"/>
              </a:buClr>
              <a:buSzPts val="1100"/>
              <a:buFont typeface="Georgia"/>
              <a:buChar char="●"/>
            </a:pPr>
            <a:r>
              <a:rPr lang="en" sz="1100">
                <a:solidFill>
                  <a:srgbClr val="0000FF"/>
                </a:solidFill>
                <a:highlight>
                  <a:schemeClr val="lt1"/>
                </a:highlight>
                <a:latin typeface="Georgia"/>
                <a:ea typeface="Georgia"/>
                <a:cs typeface="Georgia"/>
                <a:sym typeface="Georgia"/>
              </a:rPr>
              <a:t>Kube scheduler</a:t>
            </a:r>
            <a:endParaRPr sz="1100">
              <a:solidFill>
                <a:srgbClr val="0000FF"/>
              </a:solidFill>
              <a:highlight>
                <a:schemeClr val="lt1"/>
              </a:highlight>
              <a:latin typeface="Georgia"/>
              <a:ea typeface="Georgia"/>
              <a:cs typeface="Georgia"/>
              <a:sym typeface="Georgia"/>
            </a:endParaRPr>
          </a:p>
          <a:p>
            <a:pPr indent="0" lvl="0" marL="457200" rtl="0" algn="l">
              <a:lnSpc>
                <a:spcPct val="115000"/>
              </a:lnSpc>
              <a:spcBef>
                <a:spcPts val="0"/>
              </a:spcBef>
              <a:spcAft>
                <a:spcPts val="0"/>
              </a:spcAft>
              <a:buNone/>
            </a:pPr>
            <a:r>
              <a:t/>
            </a:r>
            <a:endParaRPr sz="1100">
              <a:solidFill>
                <a:srgbClr val="0000FF"/>
              </a:solidFill>
              <a:highlight>
                <a:schemeClr val="lt1"/>
              </a:highlight>
              <a:latin typeface="Georgia"/>
              <a:ea typeface="Georgia"/>
              <a:cs typeface="Georgia"/>
              <a:sym typeface="Georgia"/>
            </a:endParaRPr>
          </a:p>
          <a:p>
            <a:pPr indent="-298450" lvl="0" marL="457200" rtl="0" algn="l">
              <a:lnSpc>
                <a:spcPct val="115000"/>
              </a:lnSpc>
              <a:spcBef>
                <a:spcPts val="0"/>
              </a:spcBef>
              <a:spcAft>
                <a:spcPts val="0"/>
              </a:spcAft>
              <a:buClr>
                <a:srgbClr val="0000FF"/>
              </a:buClr>
              <a:buSzPts val="1100"/>
              <a:buFont typeface="Georgia"/>
              <a:buChar char="●"/>
            </a:pPr>
            <a:r>
              <a:rPr lang="en" sz="1100">
                <a:solidFill>
                  <a:srgbClr val="0000FF"/>
                </a:solidFill>
                <a:highlight>
                  <a:schemeClr val="lt1"/>
                </a:highlight>
                <a:latin typeface="Georgia"/>
                <a:ea typeface="Georgia"/>
                <a:cs typeface="Georgia"/>
                <a:sym typeface="Georgia"/>
              </a:rPr>
              <a:t>The cloud controller manager</a:t>
            </a:r>
            <a:endParaRPr sz="400">
              <a:solidFill>
                <a:srgbClr val="0000FF"/>
              </a:solidFill>
            </a:endParaRPr>
          </a:p>
          <a:p>
            <a:pPr indent="0" lvl="0" marL="0" rtl="0" algn="l">
              <a:lnSpc>
                <a:spcPct val="115000"/>
              </a:lnSpc>
              <a:spcBef>
                <a:spcPts val="0"/>
              </a:spcBef>
              <a:spcAft>
                <a:spcPts val="0"/>
              </a:spcAft>
              <a:buNone/>
            </a:pPr>
            <a:r>
              <a:t/>
            </a:r>
            <a:endParaRPr sz="700"/>
          </a:p>
          <a:p>
            <a:pPr indent="0" lvl="0" marL="0" rtl="0" algn="l">
              <a:lnSpc>
                <a:spcPct val="115000"/>
              </a:lnSpc>
              <a:spcBef>
                <a:spcPts val="0"/>
              </a:spcBef>
              <a:spcAft>
                <a:spcPts val="0"/>
              </a:spcAft>
              <a:buNone/>
            </a:pPr>
            <a:r>
              <a:t/>
            </a:r>
            <a:endParaRPr>
              <a:solidFill>
                <a:srgbClr val="6AA84F"/>
              </a:solidFill>
              <a:highlight>
                <a:schemeClr val="lt1"/>
              </a:highlight>
              <a:latin typeface="Georgia"/>
              <a:ea typeface="Georgia"/>
              <a:cs typeface="Georgia"/>
              <a:sym typeface="Georgia"/>
            </a:endParaRPr>
          </a:p>
          <a:p>
            <a:pPr indent="0" lvl="0" marL="457200" rtl="0" algn="l">
              <a:lnSpc>
                <a:spcPct val="115000"/>
              </a:lnSpc>
              <a:spcBef>
                <a:spcPts val="0"/>
              </a:spcBef>
              <a:spcAft>
                <a:spcPts val="0"/>
              </a:spcAft>
              <a:buNone/>
            </a:pPr>
            <a:r>
              <a:t/>
            </a:r>
            <a:endParaRPr>
              <a:solidFill>
                <a:srgbClr val="999999"/>
              </a:solidFill>
              <a:highlight>
                <a:srgbClr val="FFFFFF"/>
              </a:highlight>
              <a:latin typeface="Georgia"/>
              <a:ea typeface="Georgia"/>
              <a:cs typeface="Georgia"/>
              <a:sym typeface="Georgia"/>
            </a:endParaRPr>
          </a:p>
          <a:p>
            <a:pPr indent="0" lvl="0" marL="457200" rtl="0" algn="l">
              <a:spcBef>
                <a:spcPts val="0"/>
              </a:spcBef>
              <a:spcAft>
                <a:spcPts val="0"/>
              </a:spcAft>
              <a:buNone/>
            </a:pPr>
            <a:r>
              <a:t/>
            </a:r>
            <a:endParaRPr>
              <a:solidFill>
                <a:srgbClr val="999999"/>
              </a:solidFill>
              <a:highlight>
                <a:srgbClr val="FFFFFF"/>
              </a:highlight>
              <a:latin typeface="Georgia"/>
              <a:ea typeface="Georgia"/>
              <a:cs typeface="Georgia"/>
              <a:sym typeface="Georgia"/>
            </a:endParaRPr>
          </a:p>
          <a:p>
            <a:pPr indent="0" lvl="0" marL="0" rtl="0" algn="l">
              <a:lnSpc>
                <a:spcPct val="115000"/>
              </a:lnSpc>
              <a:spcBef>
                <a:spcPts val="0"/>
              </a:spcBef>
              <a:spcAft>
                <a:spcPts val="0"/>
              </a:spcAft>
              <a:buNone/>
            </a:pPr>
            <a:r>
              <a:t/>
            </a:r>
            <a:endParaRPr>
              <a:solidFill>
                <a:srgbClr val="999999"/>
              </a:solidFill>
              <a:highlight>
                <a:srgbClr val="FFFFFF"/>
              </a:highlight>
              <a:latin typeface="Georgia"/>
              <a:ea typeface="Georgia"/>
              <a:cs typeface="Georgia"/>
              <a:sym typeface="Georgia"/>
            </a:endParaRPr>
          </a:p>
          <a:p>
            <a:pPr indent="0" lvl="0" marL="0" rtl="0" algn="l">
              <a:lnSpc>
                <a:spcPct val="115000"/>
              </a:lnSpc>
              <a:spcBef>
                <a:spcPts val="0"/>
              </a:spcBef>
              <a:spcAft>
                <a:spcPts val="0"/>
              </a:spcAft>
              <a:buNone/>
            </a:pPr>
            <a:r>
              <a:t/>
            </a:r>
            <a:endParaRPr>
              <a:solidFill>
                <a:srgbClr val="999999"/>
              </a:solidFill>
              <a:highlight>
                <a:srgbClr val="FFFFFF"/>
              </a:highlight>
              <a:latin typeface="Georgia"/>
              <a:ea typeface="Georgia"/>
              <a:cs typeface="Georgia"/>
              <a:sym typeface="Georgia"/>
            </a:endParaRPr>
          </a:p>
          <a:p>
            <a:pPr indent="0" lvl="0" marL="0" rtl="0" algn="l">
              <a:lnSpc>
                <a:spcPct val="115000"/>
              </a:lnSpc>
              <a:spcBef>
                <a:spcPts val="0"/>
              </a:spcBef>
              <a:spcAft>
                <a:spcPts val="0"/>
              </a:spcAft>
              <a:buNone/>
            </a:pPr>
            <a:r>
              <a:t/>
            </a:r>
            <a:endParaRPr>
              <a:solidFill>
                <a:srgbClr val="999999"/>
              </a:solidFill>
              <a:highlight>
                <a:srgbClr val="FFFFFF"/>
              </a:highlight>
              <a:latin typeface="Georgia"/>
              <a:ea typeface="Georgia"/>
              <a:cs typeface="Georgia"/>
              <a:sym typeface="Georgia"/>
            </a:endParaRPr>
          </a:p>
          <a:p>
            <a:pPr indent="0" lvl="0" marL="0" rtl="0" algn="l">
              <a:lnSpc>
                <a:spcPct val="115000"/>
              </a:lnSpc>
              <a:spcBef>
                <a:spcPts val="0"/>
              </a:spcBef>
              <a:spcAft>
                <a:spcPts val="0"/>
              </a:spcAft>
              <a:buNone/>
            </a:pPr>
            <a:r>
              <a:t/>
            </a:r>
            <a:endParaRPr>
              <a:solidFill>
                <a:srgbClr val="999999"/>
              </a:solidFill>
              <a:highlight>
                <a:srgbClr val="FFFFFF"/>
              </a:highlight>
              <a:latin typeface="Georgia"/>
              <a:ea typeface="Georgia"/>
              <a:cs typeface="Georgia"/>
              <a:sym typeface="Georgia"/>
            </a:endParaRPr>
          </a:p>
          <a:p>
            <a:pPr indent="0" lvl="0" marL="0" rtl="0" algn="l">
              <a:lnSpc>
                <a:spcPct val="115000"/>
              </a:lnSpc>
              <a:spcBef>
                <a:spcPts val="0"/>
              </a:spcBef>
              <a:spcAft>
                <a:spcPts val="0"/>
              </a:spcAft>
              <a:buNone/>
            </a:pPr>
            <a:r>
              <a:t/>
            </a:r>
            <a:endParaRPr>
              <a:solidFill>
                <a:srgbClr val="999999"/>
              </a:solidFill>
              <a:highlight>
                <a:srgbClr val="FFFFFF"/>
              </a:highlight>
              <a:latin typeface="Georgia"/>
              <a:ea typeface="Georgia"/>
              <a:cs typeface="Georgia"/>
              <a:sym typeface="Georgia"/>
            </a:endParaRPr>
          </a:p>
          <a:p>
            <a:pPr indent="0" lvl="0" marL="0" rtl="0" algn="l">
              <a:lnSpc>
                <a:spcPct val="115000"/>
              </a:lnSpc>
              <a:spcBef>
                <a:spcPts val="0"/>
              </a:spcBef>
              <a:spcAft>
                <a:spcPts val="0"/>
              </a:spcAft>
              <a:buNone/>
            </a:pPr>
            <a:r>
              <a:t/>
            </a:r>
            <a:endParaRPr>
              <a:solidFill>
                <a:srgbClr val="999999"/>
              </a:solidFill>
              <a:highlight>
                <a:srgbClr val="FFFFFF"/>
              </a:highlight>
              <a:latin typeface="Georgia"/>
              <a:ea typeface="Georgia"/>
              <a:cs typeface="Georgia"/>
              <a:sym typeface="Georgia"/>
            </a:endParaRPr>
          </a:p>
          <a:p>
            <a:pPr indent="0" lvl="0" marL="0" rtl="0" algn="l">
              <a:spcBef>
                <a:spcPts val="0"/>
              </a:spcBef>
              <a:spcAft>
                <a:spcPts val="0"/>
              </a:spcAft>
              <a:buNone/>
            </a:pPr>
            <a:r>
              <a:t/>
            </a:r>
            <a:endParaRPr sz="1600">
              <a:solidFill>
                <a:srgbClr val="666666"/>
              </a:solidFill>
              <a:highlight>
                <a:srgbClr val="FFFFFF"/>
              </a:highlight>
              <a:latin typeface="Georgia"/>
              <a:ea typeface="Georgia"/>
              <a:cs typeface="Georgia"/>
              <a:sym typeface="Georgia"/>
            </a:endParaRPr>
          </a:p>
          <a:p>
            <a:pPr indent="0" lvl="0" marL="0" rtl="0" algn="l">
              <a:spcBef>
                <a:spcPts val="0"/>
              </a:spcBef>
              <a:spcAft>
                <a:spcPts val="0"/>
              </a:spcAft>
              <a:buNone/>
            </a:pPr>
            <a:r>
              <a:t/>
            </a:r>
            <a:endParaRPr b="1" sz="1500">
              <a:solidFill>
                <a:srgbClr val="626262"/>
              </a:solidFill>
              <a:highlight>
                <a:srgbClr val="F4F4F4"/>
              </a:highlight>
              <a:latin typeface="Open Sans"/>
              <a:ea typeface="Open Sans"/>
              <a:cs typeface="Open Sans"/>
              <a:sym typeface="Open Sans"/>
            </a:endParaRPr>
          </a:p>
          <a:p>
            <a:pPr indent="0" lvl="0" marL="0" rtl="0" algn="l">
              <a:spcBef>
                <a:spcPts val="0"/>
              </a:spcBef>
              <a:spcAft>
                <a:spcPts val="0"/>
              </a:spcAft>
              <a:buNone/>
            </a:pPr>
            <a:r>
              <a:t/>
            </a:r>
            <a:endParaRPr sz="1600">
              <a:solidFill>
                <a:srgbClr val="666666"/>
              </a:solidFill>
              <a:highlight>
                <a:srgbClr val="FFFFFF"/>
              </a:highlight>
              <a:latin typeface="Georgia"/>
              <a:ea typeface="Georgia"/>
              <a:cs typeface="Georgia"/>
              <a:sym typeface="Georgia"/>
            </a:endParaRPr>
          </a:p>
          <a:p>
            <a:pPr indent="0" lvl="0" marL="0" rtl="0" algn="l">
              <a:spcBef>
                <a:spcPts val="0"/>
              </a:spcBef>
              <a:spcAft>
                <a:spcPts val="0"/>
              </a:spcAft>
              <a:buNone/>
            </a:pPr>
            <a:r>
              <a:t/>
            </a:r>
            <a:endParaRPr sz="1600">
              <a:solidFill>
                <a:srgbClr val="666666"/>
              </a:solidFill>
              <a:highlight>
                <a:srgbClr val="FFFFFF"/>
              </a:highlight>
              <a:latin typeface="Georgia"/>
              <a:ea typeface="Georgia"/>
              <a:cs typeface="Georgia"/>
              <a:sym typeface="Georgia"/>
            </a:endParaRPr>
          </a:p>
        </p:txBody>
      </p:sp>
      <p:pic>
        <p:nvPicPr>
          <p:cNvPr id="276" name="Google Shape;276;p43"/>
          <p:cNvPicPr preferRelativeResize="0"/>
          <p:nvPr/>
        </p:nvPicPr>
        <p:blipFill>
          <a:blip r:embed="rId3">
            <a:alphaModFix/>
          </a:blip>
          <a:stretch>
            <a:fillRect/>
          </a:stretch>
        </p:blipFill>
        <p:spPr>
          <a:xfrm>
            <a:off x="2822125" y="1468100"/>
            <a:ext cx="5755700" cy="27368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0" name="Shape 280"/>
        <p:cNvGrpSpPr/>
        <p:nvPr/>
      </p:nvGrpSpPr>
      <p:grpSpPr>
        <a:xfrm>
          <a:off x="0" y="0"/>
          <a:ext cx="0" cy="0"/>
          <a:chOff x="0" y="0"/>
          <a:chExt cx="0" cy="0"/>
        </a:xfrm>
      </p:grpSpPr>
      <p:sp>
        <p:nvSpPr>
          <p:cNvPr id="281" name="Google Shape;281;p44"/>
          <p:cNvSpPr txBox="1"/>
          <p:nvPr>
            <p:ph type="title"/>
          </p:nvPr>
        </p:nvSpPr>
        <p:spPr>
          <a:xfrm>
            <a:off x="311700" y="98550"/>
            <a:ext cx="8520600" cy="707400"/>
          </a:xfrm>
          <a:prstGeom prst="rect">
            <a:avLst/>
          </a:prstGeom>
        </p:spPr>
        <p:txBody>
          <a:bodyPr anchorCtr="0" anchor="t" bIns="91425" lIns="91425" spcFirstLastPara="1" rIns="91425" wrap="square" tIns="91425">
            <a:noAutofit/>
          </a:bodyPr>
          <a:lstStyle/>
          <a:p>
            <a:pPr indent="0" lvl="0" marL="1828800" rtl="0" algn="l">
              <a:spcBef>
                <a:spcPts val="0"/>
              </a:spcBef>
              <a:spcAft>
                <a:spcPts val="0"/>
              </a:spcAft>
              <a:buNone/>
            </a:pPr>
            <a:r>
              <a:rPr b="0" lang="en" sz="2800">
                <a:latin typeface="Georgia"/>
                <a:ea typeface="Georgia"/>
                <a:cs typeface="Georgia"/>
                <a:sym typeface="Georgia"/>
              </a:rPr>
              <a:t>Worker Node</a:t>
            </a:r>
            <a:r>
              <a:rPr b="0" lang="en" sz="2800">
                <a:latin typeface="Georgia"/>
                <a:ea typeface="Georgia"/>
                <a:cs typeface="Georgia"/>
                <a:sym typeface="Georgia"/>
              </a:rPr>
              <a:t> Components </a:t>
            </a:r>
            <a:endParaRPr b="0" sz="2800">
              <a:latin typeface="Georgia"/>
              <a:ea typeface="Georgia"/>
              <a:cs typeface="Georgia"/>
              <a:sym typeface="Georgia"/>
            </a:endParaRPr>
          </a:p>
        </p:txBody>
      </p:sp>
      <p:sp>
        <p:nvSpPr>
          <p:cNvPr id="282" name="Google Shape;282;p44"/>
          <p:cNvSpPr txBox="1"/>
          <p:nvPr/>
        </p:nvSpPr>
        <p:spPr>
          <a:xfrm>
            <a:off x="311700" y="744325"/>
            <a:ext cx="8266200" cy="3985800"/>
          </a:xfrm>
          <a:prstGeom prst="rect">
            <a:avLst/>
          </a:prstGeom>
          <a:noFill/>
          <a:ln>
            <a:noFill/>
          </a:ln>
          <a:effectLst>
            <a:outerShdw blurRad="57150" rotWithShape="0" algn="bl" dir="5400000" dist="19050">
              <a:schemeClr val="lt1">
                <a:alpha val="50000"/>
              </a:schemeClr>
            </a:outerShdw>
            <a:reflection blurRad="0" dir="0" dist="0" endA="0" fadeDir="5400012" kx="0" rotWithShape="0" algn="bl" stPos="0" sy="-100000" ky="0"/>
          </a:effectLst>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a:solidFill>
                <a:srgbClr val="6AA84F"/>
              </a:solidFill>
              <a:highlight>
                <a:schemeClr val="lt1"/>
              </a:highlight>
              <a:latin typeface="Georgia"/>
              <a:ea typeface="Georgia"/>
              <a:cs typeface="Georgia"/>
              <a:sym typeface="Georgia"/>
            </a:endParaRPr>
          </a:p>
          <a:p>
            <a:pPr indent="0" lvl="0" marL="0" rtl="0" algn="l">
              <a:lnSpc>
                <a:spcPct val="115000"/>
              </a:lnSpc>
              <a:spcBef>
                <a:spcPts val="0"/>
              </a:spcBef>
              <a:spcAft>
                <a:spcPts val="0"/>
              </a:spcAft>
              <a:buNone/>
            </a:pPr>
            <a:r>
              <a:t/>
            </a:r>
            <a:endParaRPr>
              <a:solidFill>
                <a:srgbClr val="6AA84F"/>
              </a:solidFill>
              <a:highlight>
                <a:schemeClr val="lt1"/>
              </a:highlight>
              <a:latin typeface="Georgia"/>
              <a:ea typeface="Georgia"/>
              <a:cs typeface="Georgia"/>
              <a:sym typeface="Georgia"/>
            </a:endParaRPr>
          </a:p>
          <a:p>
            <a:pPr indent="0" lvl="0" marL="0" rtl="0" algn="l">
              <a:lnSpc>
                <a:spcPct val="115000"/>
              </a:lnSpc>
              <a:spcBef>
                <a:spcPts val="0"/>
              </a:spcBef>
              <a:spcAft>
                <a:spcPts val="0"/>
              </a:spcAft>
              <a:buNone/>
            </a:pPr>
            <a:r>
              <a:rPr lang="en">
                <a:solidFill>
                  <a:srgbClr val="6AA84F"/>
                </a:solidFill>
                <a:highlight>
                  <a:schemeClr val="lt1"/>
                </a:highlight>
                <a:latin typeface="Georgia"/>
                <a:ea typeface="Georgia"/>
                <a:cs typeface="Georgia"/>
                <a:sym typeface="Georgia"/>
              </a:rPr>
              <a:t>Worker Node</a:t>
            </a:r>
            <a:r>
              <a:rPr lang="en" sz="850">
                <a:solidFill>
                  <a:srgbClr val="222222"/>
                </a:solidFill>
              </a:rPr>
              <a:t> </a:t>
            </a:r>
            <a:r>
              <a:rPr lang="en">
                <a:solidFill>
                  <a:srgbClr val="6AA84F"/>
                </a:solidFill>
                <a:highlight>
                  <a:schemeClr val="lt1"/>
                </a:highlight>
                <a:latin typeface="Georgia"/>
                <a:ea typeface="Georgia"/>
                <a:cs typeface="Georgia"/>
                <a:sym typeface="Georgia"/>
              </a:rPr>
              <a:t>Componentes</a:t>
            </a:r>
            <a:endParaRPr>
              <a:solidFill>
                <a:srgbClr val="6AA84F"/>
              </a:solidFill>
              <a:highlight>
                <a:schemeClr val="lt1"/>
              </a:highlight>
              <a:latin typeface="Georgia"/>
              <a:ea typeface="Georgia"/>
              <a:cs typeface="Georgia"/>
              <a:sym typeface="Georgia"/>
            </a:endParaRPr>
          </a:p>
          <a:p>
            <a:pPr indent="0" lvl="0" marL="0" rtl="0" algn="l">
              <a:lnSpc>
                <a:spcPct val="115000"/>
              </a:lnSpc>
              <a:spcBef>
                <a:spcPts val="0"/>
              </a:spcBef>
              <a:spcAft>
                <a:spcPts val="0"/>
              </a:spcAft>
              <a:buNone/>
            </a:pPr>
            <a:r>
              <a:t/>
            </a:r>
            <a:endParaRPr>
              <a:solidFill>
                <a:srgbClr val="6AA84F"/>
              </a:solidFill>
              <a:highlight>
                <a:schemeClr val="lt1"/>
              </a:highlight>
              <a:latin typeface="Georgia"/>
              <a:ea typeface="Georgia"/>
              <a:cs typeface="Georgia"/>
              <a:sym typeface="Georgia"/>
            </a:endParaRPr>
          </a:p>
          <a:p>
            <a:pPr indent="-298450" lvl="0" marL="457200" rtl="0" algn="l">
              <a:lnSpc>
                <a:spcPct val="115000"/>
              </a:lnSpc>
              <a:spcBef>
                <a:spcPts val="0"/>
              </a:spcBef>
              <a:spcAft>
                <a:spcPts val="0"/>
              </a:spcAft>
              <a:buClr>
                <a:srgbClr val="0000FF"/>
              </a:buClr>
              <a:buSzPts val="1100"/>
              <a:buFont typeface="Georgia"/>
              <a:buChar char="●"/>
            </a:pPr>
            <a:r>
              <a:rPr lang="en" sz="1100">
                <a:solidFill>
                  <a:srgbClr val="0000FF"/>
                </a:solidFill>
                <a:highlight>
                  <a:schemeClr val="lt1"/>
                </a:highlight>
                <a:latin typeface="Georgia"/>
                <a:ea typeface="Georgia"/>
                <a:cs typeface="Georgia"/>
                <a:sym typeface="Georgia"/>
              </a:rPr>
              <a:t>Kubelet</a:t>
            </a:r>
            <a:endParaRPr sz="1100">
              <a:solidFill>
                <a:srgbClr val="0000FF"/>
              </a:solidFill>
              <a:highlight>
                <a:schemeClr val="lt1"/>
              </a:highlight>
              <a:latin typeface="Georgia"/>
              <a:ea typeface="Georgia"/>
              <a:cs typeface="Georgia"/>
              <a:sym typeface="Georgia"/>
            </a:endParaRPr>
          </a:p>
          <a:p>
            <a:pPr indent="0" lvl="0" marL="457200" rtl="0" algn="l">
              <a:lnSpc>
                <a:spcPct val="115000"/>
              </a:lnSpc>
              <a:spcBef>
                <a:spcPts val="0"/>
              </a:spcBef>
              <a:spcAft>
                <a:spcPts val="0"/>
              </a:spcAft>
              <a:buNone/>
            </a:pPr>
            <a:r>
              <a:t/>
            </a:r>
            <a:endParaRPr sz="1100">
              <a:solidFill>
                <a:srgbClr val="0000FF"/>
              </a:solidFill>
              <a:highlight>
                <a:schemeClr val="lt1"/>
              </a:highlight>
              <a:latin typeface="Georgia"/>
              <a:ea typeface="Georgia"/>
              <a:cs typeface="Georgia"/>
              <a:sym typeface="Georgia"/>
            </a:endParaRPr>
          </a:p>
          <a:p>
            <a:pPr indent="-298450" lvl="0" marL="457200" rtl="0" algn="l">
              <a:lnSpc>
                <a:spcPct val="115000"/>
              </a:lnSpc>
              <a:spcBef>
                <a:spcPts val="0"/>
              </a:spcBef>
              <a:spcAft>
                <a:spcPts val="0"/>
              </a:spcAft>
              <a:buClr>
                <a:srgbClr val="0000FF"/>
              </a:buClr>
              <a:buSzPts val="1100"/>
              <a:buFont typeface="Georgia"/>
              <a:buChar char="●"/>
            </a:pPr>
            <a:r>
              <a:rPr lang="en" sz="1100">
                <a:solidFill>
                  <a:srgbClr val="0000FF"/>
                </a:solidFill>
                <a:highlight>
                  <a:schemeClr val="lt1"/>
                </a:highlight>
                <a:latin typeface="Georgia"/>
                <a:ea typeface="Georgia"/>
                <a:cs typeface="Georgia"/>
                <a:sym typeface="Georgia"/>
              </a:rPr>
              <a:t>Container Runtime</a:t>
            </a:r>
            <a:endParaRPr sz="1100">
              <a:solidFill>
                <a:srgbClr val="0000FF"/>
              </a:solidFill>
              <a:highlight>
                <a:schemeClr val="lt1"/>
              </a:highlight>
              <a:latin typeface="Georgia"/>
              <a:ea typeface="Georgia"/>
              <a:cs typeface="Georgia"/>
              <a:sym typeface="Georgia"/>
            </a:endParaRPr>
          </a:p>
          <a:p>
            <a:pPr indent="0" lvl="0" marL="457200" rtl="0" algn="l">
              <a:lnSpc>
                <a:spcPct val="115000"/>
              </a:lnSpc>
              <a:spcBef>
                <a:spcPts val="0"/>
              </a:spcBef>
              <a:spcAft>
                <a:spcPts val="0"/>
              </a:spcAft>
              <a:buNone/>
            </a:pPr>
            <a:r>
              <a:t/>
            </a:r>
            <a:endParaRPr sz="1100">
              <a:solidFill>
                <a:srgbClr val="0000FF"/>
              </a:solidFill>
              <a:highlight>
                <a:schemeClr val="lt1"/>
              </a:highlight>
              <a:latin typeface="Georgia"/>
              <a:ea typeface="Georgia"/>
              <a:cs typeface="Georgia"/>
              <a:sym typeface="Georgia"/>
            </a:endParaRPr>
          </a:p>
          <a:p>
            <a:pPr indent="-298450" lvl="0" marL="457200" rtl="0" algn="l">
              <a:lnSpc>
                <a:spcPct val="115000"/>
              </a:lnSpc>
              <a:spcBef>
                <a:spcPts val="0"/>
              </a:spcBef>
              <a:spcAft>
                <a:spcPts val="0"/>
              </a:spcAft>
              <a:buClr>
                <a:srgbClr val="0000FF"/>
              </a:buClr>
              <a:buSzPts val="1100"/>
              <a:buFont typeface="Georgia"/>
              <a:buChar char="●"/>
            </a:pPr>
            <a:r>
              <a:rPr lang="en" sz="1100">
                <a:solidFill>
                  <a:srgbClr val="0000FF"/>
                </a:solidFill>
                <a:highlight>
                  <a:schemeClr val="lt1"/>
                </a:highlight>
                <a:latin typeface="Georgia"/>
                <a:ea typeface="Georgia"/>
                <a:cs typeface="Georgia"/>
                <a:sym typeface="Georgia"/>
              </a:rPr>
              <a:t>Kube Proxy</a:t>
            </a:r>
            <a:endParaRPr sz="1100">
              <a:solidFill>
                <a:srgbClr val="0000FF"/>
              </a:solidFill>
              <a:highlight>
                <a:schemeClr val="lt1"/>
              </a:highlight>
              <a:latin typeface="Georgia"/>
              <a:ea typeface="Georgia"/>
              <a:cs typeface="Georgia"/>
              <a:sym typeface="Georgia"/>
            </a:endParaRPr>
          </a:p>
          <a:p>
            <a:pPr indent="0" lvl="0" marL="0" rtl="0" algn="l">
              <a:lnSpc>
                <a:spcPct val="115000"/>
              </a:lnSpc>
              <a:spcBef>
                <a:spcPts val="0"/>
              </a:spcBef>
              <a:spcAft>
                <a:spcPts val="0"/>
              </a:spcAft>
              <a:buNone/>
            </a:pPr>
            <a:r>
              <a:t/>
            </a:r>
            <a:endParaRPr sz="400">
              <a:solidFill>
                <a:srgbClr val="0000FF"/>
              </a:solidFill>
            </a:endParaRPr>
          </a:p>
          <a:p>
            <a:pPr indent="0" lvl="0" marL="0" rtl="0" algn="l">
              <a:lnSpc>
                <a:spcPct val="115000"/>
              </a:lnSpc>
              <a:spcBef>
                <a:spcPts val="0"/>
              </a:spcBef>
              <a:spcAft>
                <a:spcPts val="0"/>
              </a:spcAft>
              <a:buNone/>
            </a:pPr>
            <a:r>
              <a:t/>
            </a:r>
            <a:endParaRPr sz="700"/>
          </a:p>
          <a:p>
            <a:pPr indent="0" lvl="0" marL="0" rtl="0" algn="l">
              <a:lnSpc>
                <a:spcPct val="115000"/>
              </a:lnSpc>
              <a:spcBef>
                <a:spcPts val="0"/>
              </a:spcBef>
              <a:spcAft>
                <a:spcPts val="0"/>
              </a:spcAft>
              <a:buNone/>
            </a:pPr>
            <a:r>
              <a:t/>
            </a:r>
            <a:endParaRPr>
              <a:solidFill>
                <a:srgbClr val="6AA84F"/>
              </a:solidFill>
              <a:highlight>
                <a:schemeClr val="lt1"/>
              </a:highlight>
              <a:latin typeface="Georgia"/>
              <a:ea typeface="Georgia"/>
              <a:cs typeface="Georgia"/>
              <a:sym typeface="Georgia"/>
            </a:endParaRPr>
          </a:p>
          <a:p>
            <a:pPr indent="0" lvl="0" marL="457200" rtl="0" algn="l">
              <a:lnSpc>
                <a:spcPct val="115000"/>
              </a:lnSpc>
              <a:spcBef>
                <a:spcPts val="0"/>
              </a:spcBef>
              <a:spcAft>
                <a:spcPts val="0"/>
              </a:spcAft>
              <a:buNone/>
            </a:pPr>
            <a:r>
              <a:t/>
            </a:r>
            <a:endParaRPr>
              <a:solidFill>
                <a:srgbClr val="999999"/>
              </a:solidFill>
              <a:highlight>
                <a:srgbClr val="FFFFFF"/>
              </a:highlight>
              <a:latin typeface="Georgia"/>
              <a:ea typeface="Georgia"/>
              <a:cs typeface="Georgia"/>
              <a:sym typeface="Georgia"/>
            </a:endParaRPr>
          </a:p>
          <a:p>
            <a:pPr indent="0" lvl="0" marL="457200" rtl="0" algn="l">
              <a:spcBef>
                <a:spcPts val="0"/>
              </a:spcBef>
              <a:spcAft>
                <a:spcPts val="0"/>
              </a:spcAft>
              <a:buNone/>
            </a:pPr>
            <a:r>
              <a:t/>
            </a:r>
            <a:endParaRPr>
              <a:solidFill>
                <a:srgbClr val="999999"/>
              </a:solidFill>
              <a:highlight>
                <a:srgbClr val="FFFFFF"/>
              </a:highlight>
              <a:latin typeface="Georgia"/>
              <a:ea typeface="Georgia"/>
              <a:cs typeface="Georgia"/>
              <a:sym typeface="Georgia"/>
            </a:endParaRPr>
          </a:p>
          <a:p>
            <a:pPr indent="0" lvl="0" marL="0" rtl="0" algn="l">
              <a:lnSpc>
                <a:spcPct val="115000"/>
              </a:lnSpc>
              <a:spcBef>
                <a:spcPts val="0"/>
              </a:spcBef>
              <a:spcAft>
                <a:spcPts val="0"/>
              </a:spcAft>
              <a:buNone/>
            </a:pPr>
            <a:r>
              <a:t/>
            </a:r>
            <a:endParaRPr>
              <a:solidFill>
                <a:srgbClr val="999999"/>
              </a:solidFill>
              <a:highlight>
                <a:srgbClr val="FFFFFF"/>
              </a:highlight>
              <a:latin typeface="Georgia"/>
              <a:ea typeface="Georgia"/>
              <a:cs typeface="Georgia"/>
              <a:sym typeface="Georgia"/>
            </a:endParaRPr>
          </a:p>
          <a:p>
            <a:pPr indent="0" lvl="0" marL="0" rtl="0" algn="l">
              <a:lnSpc>
                <a:spcPct val="115000"/>
              </a:lnSpc>
              <a:spcBef>
                <a:spcPts val="0"/>
              </a:spcBef>
              <a:spcAft>
                <a:spcPts val="0"/>
              </a:spcAft>
              <a:buNone/>
            </a:pPr>
            <a:r>
              <a:t/>
            </a:r>
            <a:endParaRPr>
              <a:solidFill>
                <a:srgbClr val="999999"/>
              </a:solidFill>
              <a:highlight>
                <a:srgbClr val="FFFFFF"/>
              </a:highlight>
              <a:latin typeface="Georgia"/>
              <a:ea typeface="Georgia"/>
              <a:cs typeface="Georgia"/>
              <a:sym typeface="Georgia"/>
            </a:endParaRPr>
          </a:p>
          <a:p>
            <a:pPr indent="0" lvl="0" marL="0" rtl="0" algn="l">
              <a:lnSpc>
                <a:spcPct val="115000"/>
              </a:lnSpc>
              <a:spcBef>
                <a:spcPts val="0"/>
              </a:spcBef>
              <a:spcAft>
                <a:spcPts val="0"/>
              </a:spcAft>
              <a:buNone/>
            </a:pPr>
            <a:r>
              <a:t/>
            </a:r>
            <a:endParaRPr>
              <a:solidFill>
                <a:srgbClr val="999999"/>
              </a:solidFill>
              <a:highlight>
                <a:srgbClr val="FFFFFF"/>
              </a:highlight>
              <a:latin typeface="Georgia"/>
              <a:ea typeface="Georgia"/>
              <a:cs typeface="Georgia"/>
              <a:sym typeface="Georgia"/>
            </a:endParaRPr>
          </a:p>
          <a:p>
            <a:pPr indent="0" lvl="0" marL="0" rtl="0" algn="l">
              <a:lnSpc>
                <a:spcPct val="115000"/>
              </a:lnSpc>
              <a:spcBef>
                <a:spcPts val="0"/>
              </a:spcBef>
              <a:spcAft>
                <a:spcPts val="0"/>
              </a:spcAft>
              <a:buNone/>
            </a:pPr>
            <a:r>
              <a:t/>
            </a:r>
            <a:endParaRPr>
              <a:solidFill>
                <a:srgbClr val="999999"/>
              </a:solidFill>
              <a:highlight>
                <a:srgbClr val="FFFFFF"/>
              </a:highlight>
              <a:latin typeface="Georgia"/>
              <a:ea typeface="Georgia"/>
              <a:cs typeface="Georgia"/>
              <a:sym typeface="Georgia"/>
            </a:endParaRPr>
          </a:p>
          <a:p>
            <a:pPr indent="0" lvl="0" marL="0" rtl="0" algn="l">
              <a:lnSpc>
                <a:spcPct val="115000"/>
              </a:lnSpc>
              <a:spcBef>
                <a:spcPts val="0"/>
              </a:spcBef>
              <a:spcAft>
                <a:spcPts val="0"/>
              </a:spcAft>
              <a:buNone/>
            </a:pPr>
            <a:r>
              <a:t/>
            </a:r>
            <a:endParaRPr>
              <a:solidFill>
                <a:srgbClr val="999999"/>
              </a:solidFill>
              <a:highlight>
                <a:srgbClr val="FFFFFF"/>
              </a:highlight>
              <a:latin typeface="Georgia"/>
              <a:ea typeface="Georgia"/>
              <a:cs typeface="Georgia"/>
              <a:sym typeface="Georgia"/>
            </a:endParaRPr>
          </a:p>
          <a:p>
            <a:pPr indent="0" lvl="0" marL="0" rtl="0" algn="l">
              <a:lnSpc>
                <a:spcPct val="115000"/>
              </a:lnSpc>
              <a:spcBef>
                <a:spcPts val="0"/>
              </a:spcBef>
              <a:spcAft>
                <a:spcPts val="0"/>
              </a:spcAft>
              <a:buNone/>
            </a:pPr>
            <a:r>
              <a:t/>
            </a:r>
            <a:endParaRPr>
              <a:solidFill>
                <a:srgbClr val="999999"/>
              </a:solidFill>
              <a:highlight>
                <a:srgbClr val="FFFFFF"/>
              </a:highlight>
              <a:latin typeface="Georgia"/>
              <a:ea typeface="Georgia"/>
              <a:cs typeface="Georgia"/>
              <a:sym typeface="Georgia"/>
            </a:endParaRPr>
          </a:p>
          <a:p>
            <a:pPr indent="0" lvl="0" marL="0" rtl="0" algn="l">
              <a:spcBef>
                <a:spcPts val="0"/>
              </a:spcBef>
              <a:spcAft>
                <a:spcPts val="0"/>
              </a:spcAft>
              <a:buNone/>
            </a:pPr>
            <a:r>
              <a:t/>
            </a:r>
            <a:endParaRPr sz="1600">
              <a:solidFill>
                <a:srgbClr val="666666"/>
              </a:solidFill>
              <a:highlight>
                <a:srgbClr val="FFFFFF"/>
              </a:highlight>
              <a:latin typeface="Georgia"/>
              <a:ea typeface="Georgia"/>
              <a:cs typeface="Georgia"/>
              <a:sym typeface="Georgia"/>
            </a:endParaRPr>
          </a:p>
          <a:p>
            <a:pPr indent="0" lvl="0" marL="0" rtl="0" algn="l">
              <a:spcBef>
                <a:spcPts val="0"/>
              </a:spcBef>
              <a:spcAft>
                <a:spcPts val="0"/>
              </a:spcAft>
              <a:buNone/>
            </a:pPr>
            <a:r>
              <a:t/>
            </a:r>
            <a:endParaRPr b="1" sz="1500">
              <a:solidFill>
                <a:srgbClr val="626262"/>
              </a:solidFill>
              <a:highlight>
                <a:srgbClr val="F4F4F4"/>
              </a:highlight>
              <a:latin typeface="Open Sans"/>
              <a:ea typeface="Open Sans"/>
              <a:cs typeface="Open Sans"/>
              <a:sym typeface="Open Sans"/>
            </a:endParaRPr>
          </a:p>
          <a:p>
            <a:pPr indent="0" lvl="0" marL="0" rtl="0" algn="l">
              <a:spcBef>
                <a:spcPts val="0"/>
              </a:spcBef>
              <a:spcAft>
                <a:spcPts val="0"/>
              </a:spcAft>
              <a:buNone/>
            </a:pPr>
            <a:r>
              <a:t/>
            </a:r>
            <a:endParaRPr sz="1600">
              <a:solidFill>
                <a:srgbClr val="666666"/>
              </a:solidFill>
              <a:highlight>
                <a:srgbClr val="FFFFFF"/>
              </a:highlight>
              <a:latin typeface="Georgia"/>
              <a:ea typeface="Georgia"/>
              <a:cs typeface="Georgia"/>
              <a:sym typeface="Georgia"/>
            </a:endParaRPr>
          </a:p>
          <a:p>
            <a:pPr indent="0" lvl="0" marL="0" rtl="0" algn="l">
              <a:spcBef>
                <a:spcPts val="0"/>
              </a:spcBef>
              <a:spcAft>
                <a:spcPts val="0"/>
              </a:spcAft>
              <a:buNone/>
            </a:pPr>
            <a:r>
              <a:t/>
            </a:r>
            <a:endParaRPr sz="1600">
              <a:solidFill>
                <a:srgbClr val="666666"/>
              </a:solidFill>
              <a:highlight>
                <a:srgbClr val="FFFFFF"/>
              </a:highlight>
              <a:latin typeface="Georgia"/>
              <a:ea typeface="Georgia"/>
              <a:cs typeface="Georgia"/>
              <a:sym typeface="Georgia"/>
            </a:endParaRPr>
          </a:p>
        </p:txBody>
      </p:sp>
      <p:pic>
        <p:nvPicPr>
          <p:cNvPr id="283" name="Google Shape;283;p44"/>
          <p:cNvPicPr preferRelativeResize="0"/>
          <p:nvPr/>
        </p:nvPicPr>
        <p:blipFill>
          <a:blip r:embed="rId3">
            <a:alphaModFix/>
          </a:blip>
          <a:stretch>
            <a:fillRect/>
          </a:stretch>
        </p:blipFill>
        <p:spPr>
          <a:xfrm>
            <a:off x="2491975" y="1602975"/>
            <a:ext cx="6142200" cy="28367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7" name="Shape 287"/>
        <p:cNvGrpSpPr/>
        <p:nvPr/>
      </p:nvGrpSpPr>
      <p:grpSpPr>
        <a:xfrm>
          <a:off x="0" y="0"/>
          <a:ext cx="0" cy="0"/>
          <a:chOff x="0" y="0"/>
          <a:chExt cx="0" cy="0"/>
        </a:xfrm>
      </p:grpSpPr>
      <p:sp>
        <p:nvSpPr>
          <p:cNvPr id="288" name="Google Shape;288;p45"/>
          <p:cNvSpPr txBox="1"/>
          <p:nvPr>
            <p:ph type="title"/>
          </p:nvPr>
        </p:nvSpPr>
        <p:spPr>
          <a:xfrm>
            <a:off x="311700" y="98550"/>
            <a:ext cx="8520600" cy="707400"/>
          </a:xfrm>
          <a:prstGeom prst="rect">
            <a:avLst/>
          </a:prstGeom>
        </p:spPr>
        <p:txBody>
          <a:bodyPr anchorCtr="0" anchor="t" bIns="91425" lIns="91425" spcFirstLastPara="1" rIns="91425" wrap="square" tIns="91425">
            <a:noAutofit/>
          </a:bodyPr>
          <a:lstStyle/>
          <a:p>
            <a:pPr indent="0" lvl="0" marL="1371600" rtl="0" algn="l">
              <a:spcBef>
                <a:spcPts val="0"/>
              </a:spcBef>
              <a:spcAft>
                <a:spcPts val="0"/>
              </a:spcAft>
              <a:buNone/>
            </a:pPr>
            <a:r>
              <a:rPr b="0" lang="en" sz="2800">
                <a:latin typeface="Georgia"/>
                <a:ea typeface="Georgia"/>
                <a:cs typeface="Georgia"/>
                <a:sym typeface="Georgia"/>
              </a:rPr>
              <a:t>Ship Cranes ( Kube-Scheduler )</a:t>
            </a:r>
            <a:endParaRPr b="0" sz="2800">
              <a:latin typeface="Georgia"/>
              <a:ea typeface="Georgia"/>
              <a:cs typeface="Georgia"/>
              <a:sym typeface="Georgia"/>
            </a:endParaRPr>
          </a:p>
        </p:txBody>
      </p:sp>
      <p:sp>
        <p:nvSpPr>
          <p:cNvPr id="289" name="Google Shape;289;p45"/>
          <p:cNvSpPr txBox="1"/>
          <p:nvPr/>
        </p:nvSpPr>
        <p:spPr>
          <a:xfrm>
            <a:off x="311700" y="744325"/>
            <a:ext cx="8266200" cy="3985800"/>
          </a:xfrm>
          <a:prstGeom prst="rect">
            <a:avLst/>
          </a:prstGeom>
          <a:noFill/>
          <a:ln>
            <a:noFill/>
          </a:ln>
          <a:effectLst>
            <a:outerShdw blurRad="57150" rotWithShape="0" algn="bl" dir="5400000" dist="19050">
              <a:schemeClr val="lt1">
                <a:alpha val="50000"/>
              </a:schemeClr>
            </a:outerShdw>
            <a:reflection blurRad="0" dir="0" dist="0" endA="0" fadeDir="5400012" kx="0" rotWithShape="0" algn="bl" stPos="0" sy="-100000" ky="0"/>
          </a:effectLst>
        </p:spPr>
        <p:txBody>
          <a:bodyPr anchorCtr="0" anchor="t" bIns="91425" lIns="91425" spcFirstLastPara="1" rIns="91425" wrap="square" tIns="91425">
            <a:noAutofit/>
          </a:bodyPr>
          <a:lstStyle/>
          <a:p>
            <a:pPr indent="-298450" lvl="0" marL="457200" marR="0" rtl="0" algn="l">
              <a:lnSpc>
                <a:spcPct val="115000"/>
              </a:lnSpc>
              <a:spcBef>
                <a:spcPts val="0"/>
              </a:spcBef>
              <a:spcAft>
                <a:spcPts val="0"/>
              </a:spcAft>
              <a:buClr>
                <a:srgbClr val="0000FF"/>
              </a:buClr>
              <a:buSzPts val="1100"/>
              <a:buFont typeface="Georgia"/>
              <a:buChar char="●"/>
            </a:pPr>
            <a:r>
              <a:rPr lang="en">
                <a:solidFill>
                  <a:srgbClr val="6AA84F"/>
                </a:solidFill>
                <a:highlight>
                  <a:schemeClr val="lt1"/>
                </a:highlight>
                <a:latin typeface="Georgia"/>
                <a:ea typeface="Georgia"/>
                <a:cs typeface="Georgia"/>
                <a:sym typeface="Georgia"/>
              </a:rPr>
              <a:t>Identifies the placement of containers</a:t>
            </a:r>
            <a:endParaRPr>
              <a:solidFill>
                <a:srgbClr val="6AA84F"/>
              </a:solidFill>
              <a:highlight>
                <a:schemeClr val="lt1"/>
              </a:highlight>
              <a:latin typeface="Georgia"/>
              <a:ea typeface="Georgia"/>
              <a:cs typeface="Georgia"/>
              <a:sym typeface="Georgia"/>
            </a:endParaRPr>
          </a:p>
          <a:p>
            <a:pPr indent="0" lvl="0" marL="457200" marR="0" rtl="0" algn="l">
              <a:lnSpc>
                <a:spcPct val="115000"/>
              </a:lnSpc>
              <a:spcBef>
                <a:spcPts val="0"/>
              </a:spcBef>
              <a:spcAft>
                <a:spcPts val="0"/>
              </a:spcAft>
              <a:buNone/>
            </a:pPr>
            <a:r>
              <a:t/>
            </a:r>
            <a:endParaRPr>
              <a:solidFill>
                <a:srgbClr val="6AA84F"/>
              </a:solidFill>
              <a:highlight>
                <a:schemeClr val="lt1"/>
              </a:highlight>
              <a:latin typeface="Georgia"/>
              <a:ea typeface="Georgia"/>
              <a:cs typeface="Georgia"/>
              <a:sym typeface="Georgia"/>
            </a:endParaRPr>
          </a:p>
          <a:p>
            <a:pPr indent="-298450" lvl="0" marL="457200" marR="0" rtl="0" algn="l">
              <a:lnSpc>
                <a:spcPct val="115000"/>
              </a:lnSpc>
              <a:spcBef>
                <a:spcPts val="0"/>
              </a:spcBef>
              <a:spcAft>
                <a:spcPts val="0"/>
              </a:spcAft>
              <a:buClr>
                <a:srgbClr val="0000FF"/>
              </a:buClr>
              <a:buSzPts val="1100"/>
              <a:buFont typeface="Georgia"/>
              <a:buChar char="●"/>
            </a:pPr>
            <a:r>
              <a:rPr lang="en">
                <a:solidFill>
                  <a:srgbClr val="6AA84F"/>
                </a:solidFill>
                <a:highlight>
                  <a:schemeClr val="lt1"/>
                </a:highlight>
                <a:latin typeface="Georgia"/>
                <a:ea typeface="Georgia"/>
                <a:cs typeface="Georgia"/>
                <a:sym typeface="Georgia"/>
              </a:rPr>
              <a:t>Identifies the right node to place a containers</a:t>
            </a:r>
            <a:endParaRPr sz="1050">
              <a:solidFill>
                <a:srgbClr val="3B3835"/>
              </a:solidFill>
              <a:highlight>
                <a:srgbClr val="EEEEEE"/>
              </a:highlight>
              <a:latin typeface="Roboto"/>
              <a:ea typeface="Roboto"/>
              <a:cs typeface="Roboto"/>
              <a:sym typeface="Roboto"/>
            </a:endParaRPr>
          </a:p>
          <a:p>
            <a:pPr indent="0" lvl="0" marL="0" rtl="0" algn="l">
              <a:lnSpc>
                <a:spcPct val="115000"/>
              </a:lnSpc>
              <a:spcBef>
                <a:spcPts val="0"/>
              </a:spcBef>
              <a:spcAft>
                <a:spcPts val="0"/>
              </a:spcAft>
              <a:buNone/>
            </a:pPr>
            <a:r>
              <a:t/>
            </a:r>
            <a:endParaRPr sz="400">
              <a:solidFill>
                <a:srgbClr val="0000FF"/>
              </a:solidFill>
            </a:endParaRPr>
          </a:p>
          <a:p>
            <a:pPr indent="0" lvl="0" marL="0" rtl="0" algn="l">
              <a:lnSpc>
                <a:spcPct val="115000"/>
              </a:lnSpc>
              <a:spcBef>
                <a:spcPts val="0"/>
              </a:spcBef>
              <a:spcAft>
                <a:spcPts val="0"/>
              </a:spcAft>
              <a:buNone/>
            </a:pPr>
            <a:r>
              <a:t/>
            </a:r>
            <a:endParaRPr sz="700"/>
          </a:p>
          <a:p>
            <a:pPr indent="0" lvl="0" marL="0" rtl="0" algn="l">
              <a:lnSpc>
                <a:spcPct val="115000"/>
              </a:lnSpc>
              <a:spcBef>
                <a:spcPts val="0"/>
              </a:spcBef>
              <a:spcAft>
                <a:spcPts val="0"/>
              </a:spcAft>
              <a:buNone/>
            </a:pPr>
            <a:r>
              <a:t/>
            </a:r>
            <a:endParaRPr>
              <a:solidFill>
                <a:srgbClr val="6AA84F"/>
              </a:solidFill>
              <a:highlight>
                <a:schemeClr val="lt1"/>
              </a:highlight>
              <a:latin typeface="Georgia"/>
              <a:ea typeface="Georgia"/>
              <a:cs typeface="Georgia"/>
              <a:sym typeface="Georgia"/>
            </a:endParaRPr>
          </a:p>
          <a:p>
            <a:pPr indent="0" lvl="0" marL="457200" rtl="0" algn="l">
              <a:lnSpc>
                <a:spcPct val="115000"/>
              </a:lnSpc>
              <a:spcBef>
                <a:spcPts val="0"/>
              </a:spcBef>
              <a:spcAft>
                <a:spcPts val="0"/>
              </a:spcAft>
              <a:buNone/>
            </a:pPr>
            <a:r>
              <a:t/>
            </a:r>
            <a:endParaRPr>
              <a:solidFill>
                <a:srgbClr val="999999"/>
              </a:solidFill>
              <a:highlight>
                <a:srgbClr val="FFFFFF"/>
              </a:highlight>
              <a:latin typeface="Georgia"/>
              <a:ea typeface="Georgia"/>
              <a:cs typeface="Georgia"/>
              <a:sym typeface="Georgia"/>
            </a:endParaRPr>
          </a:p>
          <a:p>
            <a:pPr indent="0" lvl="0" marL="457200" rtl="0" algn="l">
              <a:spcBef>
                <a:spcPts val="0"/>
              </a:spcBef>
              <a:spcAft>
                <a:spcPts val="0"/>
              </a:spcAft>
              <a:buNone/>
            </a:pPr>
            <a:r>
              <a:t/>
            </a:r>
            <a:endParaRPr>
              <a:solidFill>
                <a:srgbClr val="999999"/>
              </a:solidFill>
              <a:highlight>
                <a:srgbClr val="FFFFFF"/>
              </a:highlight>
              <a:latin typeface="Georgia"/>
              <a:ea typeface="Georgia"/>
              <a:cs typeface="Georgia"/>
              <a:sym typeface="Georgia"/>
            </a:endParaRPr>
          </a:p>
          <a:p>
            <a:pPr indent="0" lvl="0" marL="0" rtl="0" algn="l">
              <a:lnSpc>
                <a:spcPct val="115000"/>
              </a:lnSpc>
              <a:spcBef>
                <a:spcPts val="0"/>
              </a:spcBef>
              <a:spcAft>
                <a:spcPts val="0"/>
              </a:spcAft>
              <a:buNone/>
            </a:pPr>
            <a:r>
              <a:t/>
            </a:r>
            <a:endParaRPr>
              <a:solidFill>
                <a:srgbClr val="999999"/>
              </a:solidFill>
              <a:highlight>
                <a:srgbClr val="FFFFFF"/>
              </a:highlight>
              <a:latin typeface="Georgia"/>
              <a:ea typeface="Georgia"/>
              <a:cs typeface="Georgia"/>
              <a:sym typeface="Georgia"/>
            </a:endParaRPr>
          </a:p>
          <a:p>
            <a:pPr indent="0" lvl="0" marL="0" rtl="0" algn="l">
              <a:lnSpc>
                <a:spcPct val="115000"/>
              </a:lnSpc>
              <a:spcBef>
                <a:spcPts val="0"/>
              </a:spcBef>
              <a:spcAft>
                <a:spcPts val="0"/>
              </a:spcAft>
              <a:buNone/>
            </a:pPr>
            <a:r>
              <a:t/>
            </a:r>
            <a:endParaRPr>
              <a:solidFill>
                <a:srgbClr val="999999"/>
              </a:solidFill>
              <a:highlight>
                <a:srgbClr val="FFFFFF"/>
              </a:highlight>
              <a:latin typeface="Georgia"/>
              <a:ea typeface="Georgia"/>
              <a:cs typeface="Georgia"/>
              <a:sym typeface="Georgia"/>
            </a:endParaRPr>
          </a:p>
          <a:p>
            <a:pPr indent="0" lvl="0" marL="0" rtl="0" algn="l">
              <a:lnSpc>
                <a:spcPct val="115000"/>
              </a:lnSpc>
              <a:spcBef>
                <a:spcPts val="0"/>
              </a:spcBef>
              <a:spcAft>
                <a:spcPts val="0"/>
              </a:spcAft>
              <a:buNone/>
            </a:pPr>
            <a:r>
              <a:t/>
            </a:r>
            <a:endParaRPr>
              <a:solidFill>
                <a:srgbClr val="999999"/>
              </a:solidFill>
              <a:highlight>
                <a:srgbClr val="FFFFFF"/>
              </a:highlight>
              <a:latin typeface="Georgia"/>
              <a:ea typeface="Georgia"/>
              <a:cs typeface="Georgia"/>
              <a:sym typeface="Georgia"/>
            </a:endParaRPr>
          </a:p>
          <a:p>
            <a:pPr indent="0" lvl="0" marL="0" rtl="0" algn="l">
              <a:lnSpc>
                <a:spcPct val="115000"/>
              </a:lnSpc>
              <a:spcBef>
                <a:spcPts val="0"/>
              </a:spcBef>
              <a:spcAft>
                <a:spcPts val="0"/>
              </a:spcAft>
              <a:buNone/>
            </a:pPr>
            <a:r>
              <a:t/>
            </a:r>
            <a:endParaRPr>
              <a:solidFill>
                <a:srgbClr val="999999"/>
              </a:solidFill>
              <a:highlight>
                <a:srgbClr val="FFFFFF"/>
              </a:highlight>
              <a:latin typeface="Georgia"/>
              <a:ea typeface="Georgia"/>
              <a:cs typeface="Georgia"/>
              <a:sym typeface="Georgia"/>
            </a:endParaRPr>
          </a:p>
          <a:p>
            <a:pPr indent="0" lvl="0" marL="0" rtl="0" algn="l">
              <a:lnSpc>
                <a:spcPct val="115000"/>
              </a:lnSpc>
              <a:spcBef>
                <a:spcPts val="0"/>
              </a:spcBef>
              <a:spcAft>
                <a:spcPts val="0"/>
              </a:spcAft>
              <a:buNone/>
            </a:pPr>
            <a:r>
              <a:t/>
            </a:r>
            <a:endParaRPr>
              <a:solidFill>
                <a:srgbClr val="999999"/>
              </a:solidFill>
              <a:highlight>
                <a:srgbClr val="FFFFFF"/>
              </a:highlight>
              <a:latin typeface="Georgia"/>
              <a:ea typeface="Georgia"/>
              <a:cs typeface="Georgia"/>
              <a:sym typeface="Georgia"/>
            </a:endParaRPr>
          </a:p>
          <a:p>
            <a:pPr indent="0" lvl="0" marL="0" rtl="0" algn="l">
              <a:lnSpc>
                <a:spcPct val="115000"/>
              </a:lnSpc>
              <a:spcBef>
                <a:spcPts val="0"/>
              </a:spcBef>
              <a:spcAft>
                <a:spcPts val="0"/>
              </a:spcAft>
              <a:buNone/>
            </a:pPr>
            <a:r>
              <a:t/>
            </a:r>
            <a:endParaRPr>
              <a:solidFill>
                <a:srgbClr val="999999"/>
              </a:solidFill>
              <a:highlight>
                <a:srgbClr val="FFFFFF"/>
              </a:highlight>
              <a:latin typeface="Georgia"/>
              <a:ea typeface="Georgia"/>
              <a:cs typeface="Georgia"/>
              <a:sym typeface="Georgia"/>
            </a:endParaRPr>
          </a:p>
          <a:p>
            <a:pPr indent="0" lvl="0" marL="0" rtl="0" algn="l">
              <a:spcBef>
                <a:spcPts val="0"/>
              </a:spcBef>
              <a:spcAft>
                <a:spcPts val="0"/>
              </a:spcAft>
              <a:buNone/>
            </a:pPr>
            <a:r>
              <a:t/>
            </a:r>
            <a:endParaRPr sz="1600">
              <a:solidFill>
                <a:srgbClr val="666666"/>
              </a:solidFill>
              <a:highlight>
                <a:srgbClr val="FFFFFF"/>
              </a:highlight>
              <a:latin typeface="Georgia"/>
              <a:ea typeface="Georgia"/>
              <a:cs typeface="Georgia"/>
              <a:sym typeface="Georgia"/>
            </a:endParaRPr>
          </a:p>
          <a:p>
            <a:pPr indent="0" lvl="0" marL="0" rtl="0" algn="l">
              <a:spcBef>
                <a:spcPts val="0"/>
              </a:spcBef>
              <a:spcAft>
                <a:spcPts val="0"/>
              </a:spcAft>
              <a:buNone/>
            </a:pPr>
            <a:r>
              <a:t/>
            </a:r>
            <a:endParaRPr b="1" sz="1500">
              <a:solidFill>
                <a:srgbClr val="626262"/>
              </a:solidFill>
              <a:highlight>
                <a:srgbClr val="F4F4F4"/>
              </a:highlight>
              <a:latin typeface="Open Sans"/>
              <a:ea typeface="Open Sans"/>
              <a:cs typeface="Open Sans"/>
              <a:sym typeface="Open Sans"/>
            </a:endParaRPr>
          </a:p>
          <a:p>
            <a:pPr indent="0" lvl="0" marL="0" rtl="0" algn="l">
              <a:spcBef>
                <a:spcPts val="0"/>
              </a:spcBef>
              <a:spcAft>
                <a:spcPts val="0"/>
              </a:spcAft>
              <a:buNone/>
            </a:pPr>
            <a:r>
              <a:t/>
            </a:r>
            <a:endParaRPr sz="1600">
              <a:solidFill>
                <a:srgbClr val="666666"/>
              </a:solidFill>
              <a:highlight>
                <a:srgbClr val="FFFFFF"/>
              </a:highlight>
              <a:latin typeface="Georgia"/>
              <a:ea typeface="Georgia"/>
              <a:cs typeface="Georgia"/>
              <a:sym typeface="Georgia"/>
            </a:endParaRPr>
          </a:p>
          <a:p>
            <a:pPr indent="0" lvl="0" marL="0" rtl="0" algn="l">
              <a:spcBef>
                <a:spcPts val="0"/>
              </a:spcBef>
              <a:spcAft>
                <a:spcPts val="0"/>
              </a:spcAft>
              <a:buNone/>
            </a:pPr>
            <a:r>
              <a:t/>
            </a:r>
            <a:endParaRPr sz="1600">
              <a:solidFill>
                <a:srgbClr val="666666"/>
              </a:solidFill>
              <a:highlight>
                <a:srgbClr val="FFFFFF"/>
              </a:highlight>
              <a:latin typeface="Georgia"/>
              <a:ea typeface="Georgia"/>
              <a:cs typeface="Georgia"/>
              <a:sym typeface="Georgia"/>
            </a:endParaRPr>
          </a:p>
        </p:txBody>
      </p:sp>
      <p:pic>
        <p:nvPicPr>
          <p:cNvPr id="290" name="Google Shape;290;p45"/>
          <p:cNvPicPr preferRelativeResize="0"/>
          <p:nvPr/>
        </p:nvPicPr>
        <p:blipFill>
          <a:blip r:embed="rId3">
            <a:alphaModFix/>
          </a:blip>
          <a:stretch>
            <a:fillRect/>
          </a:stretch>
        </p:blipFill>
        <p:spPr>
          <a:xfrm>
            <a:off x="1989000" y="1838775"/>
            <a:ext cx="5047626" cy="284012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4" name="Shape 294"/>
        <p:cNvGrpSpPr/>
        <p:nvPr/>
      </p:nvGrpSpPr>
      <p:grpSpPr>
        <a:xfrm>
          <a:off x="0" y="0"/>
          <a:ext cx="0" cy="0"/>
          <a:chOff x="0" y="0"/>
          <a:chExt cx="0" cy="0"/>
        </a:xfrm>
      </p:grpSpPr>
      <p:sp>
        <p:nvSpPr>
          <p:cNvPr id="295" name="Google Shape;295;p46"/>
          <p:cNvSpPr txBox="1"/>
          <p:nvPr>
            <p:ph type="title"/>
          </p:nvPr>
        </p:nvSpPr>
        <p:spPr>
          <a:xfrm>
            <a:off x="311700" y="98550"/>
            <a:ext cx="8520600" cy="707400"/>
          </a:xfrm>
          <a:prstGeom prst="rect">
            <a:avLst/>
          </a:prstGeom>
        </p:spPr>
        <p:txBody>
          <a:bodyPr anchorCtr="0" anchor="t" bIns="91425" lIns="91425" spcFirstLastPara="1" rIns="91425" wrap="square" tIns="91425">
            <a:noAutofit/>
          </a:bodyPr>
          <a:lstStyle/>
          <a:p>
            <a:pPr indent="0" lvl="0" marL="914400" rtl="0" algn="l">
              <a:spcBef>
                <a:spcPts val="0"/>
              </a:spcBef>
              <a:spcAft>
                <a:spcPts val="0"/>
              </a:spcAft>
              <a:buNone/>
            </a:pPr>
            <a:r>
              <a:rPr b="0" lang="en" sz="2800">
                <a:latin typeface="Georgia"/>
                <a:ea typeface="Georgia"/>
                <a:cs typeface="Georgia"/>
                <a:sym typeface="Georgia"/>
              </a:rPr>
              <a:t> Cargo Ship Profiles</a:t>
            </a:r>
            <a:r>
              <a:rPr b="0" lang="en" sz="2800">
                <a:latin typeface="Georgia"/>
                <a:ea typeface="Georgia"/>
                <a:cs typeface="Georgia"/>
                <a:sym typeface="Georgia"/>
              </a:rPr>
              <a:t>( </a:t>
            </a:r>
            <a:r>
              <a:rPr b="0" lang="en" sz="2800">
                <a:latin typeface="Georgia"/>
                <a:ea typeface="Georgia"/>
                <a:cs typeface="Georgia"/>
                <a:sym typeface="Georgia"/>
              </a:rPr>
              <a:t>ETCD Cluster </a:t>
            </a:r>
            <a:r>
              <a:rPr b="0" lang="en" sz="2800">
                <a:latin typeface="Georgia"/>
                <a:ea typeface="Georgia"/>
                <a:cs typeface="Georgia"/>
                <a:sym typeface="Georgia"/>
              </a:rPr>
              <a:t>)</a:t>
            </a:r>
            <a:endParaRPr b="0" sz="2800">
              <a:latin typeface="Georgia"/>
              <a:ea typeface="Georgia"/>
              <a:cs typeface="Georgia"/>
              <a:sym typeface="Georgia"/>
            </a:endParaRPr>
          </a:p>
        </p:txBody>
      </p:sp>
      <p:sp>
        <p:nvSpPr>
          <p:cNvPr id="296" name="Google Shape;296;p46"/>
          <p:cNvSpPr txBox="1"/>
          <p:nvPr/>
        </p:nvSpPr>
        <p:spPr>
          <a:xfrm>
            <a:off x="311700" y="744325"/>
            <a:ext cx="8266200" cy="3985800"/>
          </a:xfrm>
          <a:prstGeom prst="rect">
            <a:avLst/>
          </a:prstGeom>
          <a:noFill/>
          <a:ln>
            <a:noFill/>
          </a:ln>
          <a:effectLst>
            <a:outerShdw blurRad="57150" rotWithShape="0" algn="bl" dir="5400000" dist="19050">
              <a:schemeClr val="lt1">
                <a:alpha val="50000"/>
              </a:schemeClr>
            </a:outerShdw>
            <a:reflection blurRad="0" dir="0" dist="0" endA="0" fadeDir="5400012" kx="0" rotWithShape="0" algn="bl" stPos="0" sy="-100000" ky="0"/>
          </a:effectLst>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a:solidFill>
                <a:srgbClr val="6AA84F"/>
              </a:solidFill>
              <a:highlight>
                <a:schemeClr val="lt1"/>
              </a:highlight>
              <a:latin typeface="Georgia"/>
              <a:ea typeface="Georgia"/>
              <a:cs typeface="Georgia"/>
              <a:sym typeface="Georgia"/>
            </a:endParaRPr>
          </a:p>
          <a:p>
            <a:pPr indent="0" lvl="0" marL="0" rtl="0" algn="l">
              <a:lnSpc>
                <a:spcPct val="115000"/>
              </a:lnSpc>
              <a:spcBef>
                <a:spcPts val="0"/>
              </a:spcBef>
              <a:spcAft>
                <a:spcPts val="0"/>
              </a:spcAft>
              <a:buNone/>
            </a:pPr>
            <a:r>
              <a:t/>
            </a:r>
            <a:endParaRPr>
              <a:solidFill>
                <a:srgbClr val="6AA84F"/>
              </a:solidFill>
              <a:highlight>
                <a:schemeClr val="lt1"/>
              </a:highlight>
              <a:latin typeface="Georgia"/>
              <a:ea typeface="Georgia"/>
              <a:cs typeface="Georgia"/>
              <a:sym typeface="Georgia"/>
            </a:endParaRPr>
          </a:p>
          <a:p>
            <a:pPr indent="0" lvl="0" marL="0" rtl="0" algn="l">
              <a:lnSpc>
                <a:spcPct val="115000"/>
              </a:lnSpc>
              <a:spcBef>
                <a:spcPts val="0"/>
              </a:spcBef>
              <a:spcAft>
                <a:spcPts val="0"/>
              </a:spcAft>
              <a:buNone/>
            </a:pPr>
            <a:r>
              <a:t/>
            </a:r>
            <a:endParaRPr>
              <a:solidFill>
                <a:srgbClr val="6AA84F"/>
              </a:solidFill>
              <a:highlight>
                <a:schemeClr val="lt1"/>
              </a:highlight>
              <a:latin typeface="Georgia"/>
              <a:ea typeface="Georgia"/>
              <a:cs typeface="Georgia"/>
              <a:sym typeface="Georgia"/>
            </a:endParaRPr>
          </a:p>
          <a:p>
            <a:pPr indent="-298450" lvl="0" marL="457200" rtl="0" algn="l">
              <a:lnSpc>
                <a:spcPct val="115000"/>
              </a:lnSpc>
              <a:spcBef>
                <a:spcPts val="0"/>
              </a:spcBef>
              <a:spcAft>
                <a:spcPts val="0"/>
              </a:spcAft>
              <a:buClr>
                <a:srgbClr val="0000FF"/>
              </a:buClr>
              <a:buSzPts val="1100"/>
              <a:buFont typeface="Georgia"/>
              <a:buChar char="●"/>
            </a:pPr>
            <a:r>
              <a:rPr lang="en">
                <a:solidFill>
                  <a:srgbClr val="6AA84F"/>
                </a:solidFill>
                <a:highlight>
                  <a:schemeClr val="lt1"/>
                </a:highlight>
                <a:latin typeface="Georgia"/>
                <a:ea typeface="Georgia"/>
                <a:cs typeface="Georgia"/>
                <a:sym typeface="Georgia"/>
              </a:rPr>
              <a:t>HA database ~ Which containers on which ships? When was it loaded?</a:t>
            </a:r>
            <a:endParaRPr>
              <a:solidFill>
                <a:srgbClr val="6AA84F"/>
              </a:solidFill>
              <a:highlight>
                <a:schemeClr val="lt1"/>
              </a:highlight>
              <a:latin typeface="Georgia"/>
              <a:ea typeface="Georgia"/>
              <a:cs typeface="Georgia"/>
              <a:sym typeface="Georgia"/>
            </a:endParaRPr>
          </a:p>
          <a:p>
            <a:pPr indent="0" lvl="0" marL="457200" rtl="0" algn="l">
              <a:lnSpc>
                <a:spcPct val="115000"/>
              </a:lnSpc>
              <a:spcBef>
                <a:spcPts val="0"/>
              </a:spcBef>
              <a:spcAft>
                <a:spcPts val="0"/>
              </a:spcAft>
              <a:buNone/>
            </a:pPr>
            <a:r>
              <a:t/>
            </a:r>
            <a:endParaRPr>
              <a:solidFill>
                <a:srgbClr val="6AA84F"/>
              </a:solidFill>
              <a:highlight>
                <a:schemeClr val="lt1"/>
              </a:highlight>
              <a:latin typeface="Georgia"/>
              <a:ea typeface="Georgia"/>
              <a:cs typeface="Georgia"/>
              <a:sym typeface="Georgia"/>
            </a:endParaRPr>
          </a:p>
          <a:p>
            <a:pPr indent="0" lvl="0" marL="457200" rtl="0" algn="l">
              <a:lnSpc>
                <a:spcPct val="115000"/>
              </a:lnSpc>
              <a:spcBef>
                <a:spcPts val="0"/>
              </a:spcBef>
              <a:spcAft>
                <a:spcPts val="0"/>
              </a:spcAft>
              <a:buNone/>
            </a:pPr>
            <a:r>
              <a:t/>
            </a:r>
            <a:endParaRPr>
              <a:solidFill>
                <a:srgbClr val="6AA84F"/>
              </a:solidFill>
              <a:highlight>
                <a:schemeClr val="lt1"/>
              </a:highlight>
              <a:latin typeface="Georgia"/>
              <a:ea typeface="Georgia"/>
              <a:cs typeface="Georgia"/>
              <a:sym typeface="Georgia"/>
            </a:endParaRPr>
          </a:p>
          <a:p>
            <a:pPr indent="-298450" lvl="0" marL="457200" rtl="0" algn="l">
              <a:lnSpc>
                <a:spcPct val="115000"/>
              </a:lnSpc>
              <a:spcBef>
                <a:spcPts val="0"/>
              </a:spcBef>
              <a:spcAft>
                <a:spcPts val="0"/>
              </a:spcAft>
              <a:buClr>
                <a:srgbClr val="0000FF"/>
              </a:buClr>
              <a:buSzPts val="1100"/>
              <a:buFont typeface="Georgia"/>
              <a:buChar char="●"/>
            </a:pPr>
            <a:r>
              <a:rPr lang="en">
                <a:solidFill>
                  <a:srgbClr val="6AA84F"/>
                </a:solidFill>
                <a:highlight>
                  <a:schemeClr val="lt1"/>
                </a:highlight>
                <a:latin typeface="Georgia"/>
                <a:ea typeface="Georgia"/>
                <a:cs typeface="Georgia"/>
                <a:sym typeface="Georgia"/>
              </a:rPr>
              <a:t>HA database ~ Which containers on which ships? When was it loaded? </a:t>
            </a:r>
            <a:endParaRPr sz="1050">
              <a:solidFill>
                <a:srgbClr val="3B3835"/>
              </a:solidFill>
              <a:highlight>
                <a:srgbClr val="EEEEEE"/>
              </a:highlight>
              <a:latin typeface="Roboto"/>
              <a:ea typeface="Roboto"/>
              <a:cs typeface="Roboto"/>
              <a:sym typeface="Roboto"/>
            </a:endParaRPr>
          </a:p>
          <a:p>
            <a:pPr indent="0" lvl="0" marL="0" rtl="0" algn="l">
              <a:lnSpc>
                <a:spcPct val="115000"/>
              </a:lnSpc>
              <a:spcBef>
                <a:spcPts val="0"/>
              </a:spcBef>
              <a:spcAft>
                <a:spcPts val="0"/>
              </a:spcAft>
              <a:buNone/>
            </a:pPr>
            <a:r>
              <a:t/>
            </a:r>
            <a:endParaRPr sz="400">
              <a:solidFill>
                <a:srgbClr val="0000FF"/>
              </a:solidFill>
            </a:endParaRPr>
          </a:p>
          <a:p>
            <a:pPr indent="0" lvl="0" marL="0" rtl="0" algn="l">
              <a:lnSpc>
                <a:spcPct val="115000"/>
              </a:lnSpc>
              <a:spcBef>
                <a:spcPts val="0"/>
              </a:spcBef>
              <a:spcAft>
                <a:spcPts val="0"/>
              </a:spcAft>
              <a:buNone/>
            </a:pPr>
            <a:r>
              <a:t/>
            </a:r>
            <a:endParaRPr sz="700"/>
          </a:p>
          <a:p>
            <a:pPr indent="0" lvl="0" marL="0" rtl="0" algn="l">
              <a:lnSpc>
                <a:spcPct val="115000"/>
              </a:lnSpc>
              <a:spcBef>
                <a:spcPts val="0"/>
              </a:spcBef>
              <a:spcAft>
                <a:spcPts val="0"/>
              </a:spcAft>
              <a:buNone/>
            </a:pPr>
            <a:r>
              <a:t/>
            </a:r>
            <a:endParaRPr>
              <a:solidFill>
                <a:srgbClr val="6AA84F"/>
              </a:solidFill>
              <a:highlight>
                <a:schemeClr val="lt1"/>
              </a:highlight>
              <a:latin typeface="Georgia"/>
              <a:ea typeface="Georgia"/>
              <a:cs typeface="Georgia"/>
              <a:sym typeface="Georgia"/>
            </a:endParaRPr>
          </a:p>
          <a:p>
            <a:pPr indent="0" lvl="0" marL="457200" rtl="0" algn="l">
              <a:lnSpc>
                <a:spcPct val="115000"/>
              </a:lnSpc>
              <a:spcBef>
                <a:spcPts val="0"/>
              </a:spcBef>
              <a:spcAft>
                <a:spcPts val="0"/>
              </a:spcAft>
              <a:buNone/>
            </a:pPr>
            <a:r>
              <a:t/>
            </a:r>
            <a:endParaRPr>
              <a:solidFill>
                <a:srgbClr val="999999"/>
              </a:solidFill>
              <a:highlight>
                <a:srgbClr val="FFFFFF"/>
              </a:highlight>
              <a:latin typeface="Georgia"/>
              <a:ea typeface="Georgia"/>
              <a:cs typeface="Georgia"/>
              <a:sym typeface="Georgia"/>
            </a:endParaRPr>
          </a:p>
          <a:p>
            <a:pPr indent="0" lvl="0" marL="457200" rtl="0" algn="l">
              <a:spcBef>
                <a:spcPts val="0"/>
              </a:spcBef>
              <a:spcAft>
                <a:spcPts val="0"/>
              </a:spcAft>
              <a:buNone/>
            </a:pPr>
            <a:r>
              <a:t/>
            </a:r>
            <a:endParaRPr>
              <a:solidFill>
                <a:srgbClr val="999999"/>
              </a:solidFill>
              <a:highlight>
                <a:srgbClr val="FFFFFF"/>
              </a:highlight>
              <a:latin typeface="Georgia"/>
              <a:ea typeface="Georgia"/>
              <a:cs typeface="Georgia"/>
              <a:sym typeface="Georgia"/>
            </a:endParaRPr>
          </a:p>
          <a:p>
            <a:pPr indent="0" lvl="0" marL="0" rtl="0" algn="l">
              <a:lnSpc>
                <a:spcPct val="115000"/>
              </a:lnSpc>
              <a:spcBef>
                <a:spcPts val="0"/>
              </a:spcBef>
              <a:spcAft>
                <a:spcPts val="0"/>
              </a:spcAft>
              <a:buNone/>
            </a:pPr>
            <a:r>
              <a:t/>
            </a:r>
            <a:endParaRPr>
              <a:solidFill>
                <a:srgbClr val="999999"/>
              </a:solidFill>
              <a:highlight>
                <a:srgbClr val="FFFFFF"/>
              </a:highlight>
              <a:latin typeface="Georgia"/>
              <a:ea typeface="Georgia"/>
              <a:cs typeface="Georgia"/>
              <a:sym typeface="Georgia"/>
            </a:endParaRPr>
          </a:p>
          <a:p>
            <a:pPr indent="0" lvl="0" marL="0" rtl="0" algn="l">
              <a:lnSpc>
                <a:spcPct val="115000"/>
              </a:lnSpc>
              <a:spcBef>
                <a:spcPts val="0"/>
              </a:spcBef>
              <a:spcAft>
                <a:spcPts val="0"/>
              </a:spcAft>
              <a:buNone/>
            </a:pPr>
            <a:r>
              <a:t/>
            </a:r>
            <a:endParaRPr>
              <a:solidFill>
                <a:srgbClr val="999999"/>
              </a:solidFill>
              <a:highlight>
                <a:srgbClr val="FFFFFF"/>
              </a:highlight>
              <a:latin typeface="Georgia"/>
              <a:ea typeface="Georgia"/>
              <a:cs typeface="Georgia"/>
              <a:sym typeface="Georgia"/>
            </a:endParaRPr>
          </a:p>
          <a:p>
            <a:pPr indent="0" lvl="0" marL="0" rtl="0" algn="l">
              <a:lnSpc>
                <a:spcPct val="115000"/>
              </a:lnSpc>
              <a:spcBef>
                <a:spcPts val="0"/>
              </a:spcBef>
              <a:spcAft>
                <a:spcPts val="0"/>
              </a:spcAft>
              <a:buNone/>
            </a:pPr>
            <a:r>
              <a:t/>
            </a:r>
            <a:endParaRPr>
              <a:solidFill>
                <a:srgbClr val="999999"/>
              </a:solidFill>
              <a:highlight>
                <a:srgbClr val="FFFFFF"/>
              </a:highlight>
              <a:latin typeface="Georgia"/>
              <a:ea typeface="Georgia"/>
              <a:cs typeface="Georgia"/>
              <a:sym typeface="Georgia"/>
            </a:endParaRPr>
          </a:p>
          <a:p>
            <a:pPr indent="0" lvl="0" marL="0" rtl="0" algn="l">
              <a:lnSpc>
                <a:spcPct val="115000"/>
              </a:lnSpc>
              <a:spcBef>
                <a:spcPts val="0"/>
              </a:spcBef>
              <a:spcAft>
                <a:spcPts val="0"/>
              </a:spcAft>
              <a:buNone/>
            </a:pPr>
            <a:r>
              <a:t/>
            </a:r>
            <a:endParaRPr>
              <a:solidFill>
                <a:srgbClr val="999999"/>
              </a:solidFill>
              <a:highlight>
                <a:srgbClr val="FFFFFF"/>
              </a:highlight>
              <a:latin typeface="Georgia"/>
              <a:ea typeface="Georgia"/>
              <a:cs typeface="Georgia"/>
              <a:sym typeface="Georgia"/>
            </a:endParaRPr>
          </a:p>
          <a:p>
            <a:pPr indent="0" lvl="0" marL="0" rtl="0" algn="l">
              <a:lnSpc>
                <a:spcPct val="115000"/>
              </a:lnSpc>
              <a:spcBef>
                <a:spcPts val="0"/>
              </a:spcBef>
              <a:spcAft>
                <a:spcPts val="0"/>
              </a:spcAft>
              <a:buNone/>
            </a:pPr>
            <a:r>
              <a:t/>
            </a:r>
            <a:endParaRPr>
              <a:solidFill>
                <a:srgbClr val="999999"/>
              </a:solidFill>
              <a:highlight>
                <a:srgbClr val="FFFFFF"/>
              </a:highlight>
              <a:latin typeface="Georgia"/>
              <a:ea typeface="Georgia"/>
              <a:cs typeface="Georgia"/>
              <a:sym typeface="Georgia"/>
            </a:endParaRPr>
          </a:p>
          <a:p>
            <a:pPr indent="0" lvl="0" marL="0" rtl="0" algn="l">
              <a:lnSpc>
                <a:spcPct val="115000"/>
              </a:lnSpc>
              <a:spcBef>
                <a:spcPts val="0"/>
              </a:spcBef>
              <a:spcAft>
                <a:spcPts val="0"/>
              </a:spcAft>
              <a:buNone/>
            </a:pPr>
            <a:r>
              <a:t/>
            </a:r>
            <a:endParaRPr>
              <a:solidFill>
                <a:srgbClr val="999999"/>
              </a:solidFill>
              <a:highlight>
                <a:srgbClr val="FFFFFF"/>
              </a:highlight>
              <a:latin typeface="Georgia"/>
              <a:ea typeface="Georgia"/>
              <a:cs typeface="Georgia"/>
              <a:sym typeface="Georgia"/>
            </a:endParaRPr>
          </a:p>
          <a:p>
            <a:pPr indent="0" lvl="0" marL="0" rtl="0" algn="l">
              <a:spcBef>
                <a:spcPts val="0"/>
              </a:spcBef>
              <a:spcAft>
                <a:spcPts val="0"/>
              </a:spcAft>
              <a:buNone/>
            </a:pPr>
            <a:r>
              <a:t/>
            </a:r>
            <a:endParaRPr sz="1600">
              <a:solidFill>
                <a:srgbClr val="666666"/>
              </a:solidFill>
              <a:highlight>
                <a:srgbClr val="FFFFFF"/>
              </a:highlight>
              <a:latin typeface="Georgia"/>
              <a:ea typeface="Georgia"/>
              <a:cs typeface="Georgia"/>
              <a:sym typeface="Georgia"/>
            </a:endParaRPr>
          </a:p>
          <a:p>
            <a:pPr indent="0" lvl="0" marL="0" rtl="0" algn="l">
              <a:spcBef>
                <a:spcPts val="0"/>
              </a:spcBef>
              <a:spcAft>
                <a:spcPts val="0"/>
              </a:spcAft>
              <a:buNone/>
            </a:pPr>
            <a:r>
              <a:t/>
            </a:r>
            <a:endParaRPr b="1" sz="1500">
              <a:solidFill>
                <a:srgbClr val="626262"/>
              </a:solidFill>
              <a:highlight>
                <a:srgbClr val="F4F4F4"/>
              </a:highlight>
              <a:latin typeface="Open Sans"/>
              <a:ea typeface="Open Sans"/>
              <a:cs typeface="Open Sans"/>
              <a:sym typeface="Open Sans"/>
            </a:endParaRPr>
          </a:p>
          <a:p>
            <a:pPr indent="0" lvl="0" marL="0" rtl="0" algn="l">
              <a:spcBef>
                <a:spcPts val="0"/>
              </a:spcBef>
              <a:spcAft>
                <a:spcPts val="0"/>
              </a:spcAft>
              <a:buNone/>
            </a:pPr>
            <a:r>
              <a:t/>
            </a:r>
            <a:endParaRPr sz="1600">
              <a:solidFill>
                <a:srgbClr val="666666"/>
              </a:solidFill>
              <a:highlight>
                <a:srgbClr val="FFFFFF"/>
              </a:highlight>
              <a:latin typeface="Georgia"/>
              <a:ea typeface="Georgia"/>
              <a:cs typeface="Georgia"/>
              <a:sym typeface="Georgia"/>
            </a:endParaRPr>
          </a:p>
          <a:p>
            <a:pPr indent="0" lvl="0" marL="0" rtl="0" algn="l">
              <a:spcBef>
                <a:spcPts val="0"/>
              </a:spcBef>
              <a:spcAft>
                <a:spcPts val="0"/>
              </a:spcAft>
              <a:buNone/>
            </a:pPr>
            <a:r>
              <a:t/>
            </a:r>
            <a:endParaRPr sz="1600">
              <a:solidFill>
                <a:srgbClr val="666666"/>
              </a:solidFill>
              <a:highlight>
                <a:srgbClr val="FFFFFF"/>
              </a:highlight>
              <a:latin typeface="Georgia"/>
              <a:ea typeface="Georgia"/>
              <a:cs typeface="Georgia"/>
              <a:sym typeface="Georgia"/>
            </a:endParaRPr>
          </a:p>
        </p:txBody>
      </p:sp>
      <p:pic>
        <p:nvPicPr>
          <p:cNvPr id="297" name="Google Shape;297;p46"/>
          <p:cNvPicPr preferRelativeResize="0"/>
          <p:nvPr/>
        </p:nvPicPr>
        <p:blipFill>
          <a:blip r:embed="rId3">
            <a:alphaModFix/>
          </a:blip>
          <a:stretch>
            <a:fillRect/>
          </a:stretch>
        </p:blipFill>
        <p:spPr>
          <a:xfrm>
            <a:off x="4143050" y="2952549"/>
            <a:ext cx="4228750" cy="16619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1" name="Shape 301"/>
        <p:cNvGrpSpPr/>
        <p:nvPr/>
      </p:nvGrpSpPr>
      <p:grpSpPr>
        <a:xfrm>
          <a:off x="0" y="0"/>
          <a:ext cx="0" cy="0"/>
          <a:chOff x="0" y="0"/>
          <a:chExt cx="0" cy="0"/>
        </a:xfrm>
      </p:grpSpPr>
      <p:sp>
        <p:nvSpPr>
          <p:cNvPr id="302" name="Google Shape;302;p47"/>
          <p:cNvSpPr txBox="1"/>
          <p:nvPr>
            <p:ph type="title"/>
          </p:nvPr>
        </p:nvSpPr>
        <p:spPr>
          <a:xfrm>
            <a:off x="311700" y="98550"/>
            <a:ext cx="8520600" cy="553200"/>
          </a:xfrm>
          <a:prstGeom prst="rect">
            <a:avLst/>
          </a:prstGeom>
        </p:spPr>
        <p:txBody>
          <a:bodyPr anchorCtr="0" anchor="t" bIns="91425" lIns="91425" spcFirstLastPara="1" rIns="91425" wrap="square" tIns="91425">
            <a:noAutofit/>
          </a:bodyPr>
          <a:lstStyle/>
          <a:p>
            <a:pPr indent="0" lvl="0" marL="914400" rtl="0" algn="l">
              <a:spcBef>
                <a:spcPts val="0"/>
              </a:spcBef>
              <a:spcAft>
                <a:spcPts val="0"/>
              </a:spcAft>
              <a:buNone/>
            </a:pPr>
            <a:r>
              <a:rPr b="0" lang="en" sz="2800">
                <a:latin typeface="Georgia"/>
                <a:ea typeface="Georgia"/>
                <a:cs typeface="Georgia"/>
                <a:sym typeface="Georgia"/>
              </a:rPr>
              <a:t> </a:t>
            </a:r>
            <a:r>
              <a:rPr b="0" lang="en" sz="2800">
                <a:latin typeface="Georgia"/>
                <a:ea typeface="Georgia"/>
                <a:cs typeface="Georgia"/>
                <a:sym typeface="Georgia"/>
              </a:rPr>
              <a:t>Offices in Dock </a:t>
            </a:r>
            <a:r>
              <a:rPr b="0" lang="en" sz="2800">
                <a:latin typeface="Georgia"/>
                <a:ea typeface="Georgia"/>
                <a:cs typeface="Georgia"/>
                <a:sym typeface="Georgia"/>
              </a:rPr>
              <a:t>( Kube-Controller)</a:t>
            </a:r>
            <a:endParaRPr b="0" sz="2800">
              <a:latin typeface="Georgia"/>
              <a:ea typeface="Georgia"/>
              <a:cs typeface="Georgia"/>
              <a:sym typeface="Georgia"/>
            </a:endParaRPr>
          </a:p>
        </p:txBody>
      </p:sp>
      <p:sp>
        <p:nvSpPr>
          <p:cNvPr id="303" name="Google Shape;303;p47"/>
          <p:cNvSpPr txBox="1"/>
          <p:nvPr/>
        </p:nvSpPr>
        <p:spPr>
          <a:xfrm>
            <a:off x="311700" y="578850"/>
            <a:ext cx="8277300" cy="4382700"/>
          </a:xfrm>
          <a:prstGeom prst="rect">
            <a:avLst/>
          </a:prstGeom>
          <a:noFill/>
          <a:ln>
            <a:noFill/>
          </a:ln>
          <a:effectLst>
            <a:outerShdw blurRad="57150" rotWithShape="0" algn="bl" dir="5400000" dist="19050">
              <a:schemeClr val="lt1">
                <a:alpha val="50000"/>
              </a:schemeClr>
            </a:outerShdw>
            <a:reflection blurRad="0" dir="0" dist="0" endA="0" fadeDir="5400012" kx="0" rotWithShape="0" algn="bl" stPos="0" sy="-100000" ky="0"/>
          </a:effectLst>
        </p:spPr>
        <p:txBody>
          <a:bodyPr anchorCtr="0" anchor="t" bIns="91425" lIns="91425" spcFirstLastPara="1" rIns="91425" wrap="square" tIns="91425">
            <a:noAutofit/>
          </a:bodyPr>
          <a:lstStyle/>
          <a:p>
            <a:pPr indent="-298450" lvl="0" marL="457200" marR="0" rtl="0" algn="l">
              <a:lnSpc>
                <a:spcPct val="115000"/>
              </a:lnSpc>
              <a:spcBef>
                <a:spcPts val="0"/>
              </a:spcBef>
              <a:spcAft>
                <a:spcPts val="0"/>
              </a:spcAft>
              <a:buClr>
                <a:srgbClr val="0000FF"/>
              </a:buClr>
              <a:buSzPts val="1100"/>
              <a:buFont typeface="Georgia"/>
              <a:buChar char="●"/>
            </a:pPr>
            <a:r>
              <a:rPr lang="en">
                <a:solidFill>
                  <a:srgbClr val="6AA84F"/>
                </a:solidFill>
                <a:highlight>
                  <a:schemeClr val="lt1"/>
                </a:highlight>
                <a:latin typeface="Georgia"/>
                <a:ea typeface="Georgia"/>
                <a:cs typeface="Georgia"/>
                <a:sym typeface="Georgia"/>
              </a:rPr>
              <a:t>Operation Team Office ~ Ship Handling, Control</a:t>
            </a:r>
            <a:endParaRPr>
              <a:solidFill>
                <a:srgbClr val="6AA84F"/>
              </a:solidFill>
              <a:highlight>
                <a:schemeClr val="lt1"/>
              </a:highlight>
              <a:latin typeface="Georgia"/>
              <a:ea typeface="Georgia"/>
              <a:cs typeface="Georgia"/>
              <a:sym typeface="Georgia"/>
            </a:endParaRPr>
          </a:p>
          <a:p>
            <a:pPr indent="0" lvl="0" marL="457200" marR="0" rtl="0" algn="l">
              <a:lnSpc>
                <a:spcPct val="115000"/>
              </a:lnSpc>
              <a:spcBef>
                <a:spcPts val="0"/>
              </a:spcBef>
              <a:spcAft>
                <a:spcPts val="0"/>
              </a:spcAft>
              <a:buNone/>
            </a:pPr>
            <a:r>
              <a:t/>
            </a:r>
            <a:endParaRPr>
              <a:solidFill>
                <a:srgbClr val="6AA84F"/>
              </a:solidFill>
              <a:highlight>
                <a:schemeClr val="lt1"/>
              </a:highlight>
              <a:latin typeface="Georgia"/>
              <a:ea typeface="Georgia"/>
              <a:cs typeface="Georgia"/>
              <a:sym typeface="Georgia"/>
            </a:endParaRPr>
          </a:p>
          <a:p>
            <a:pPr indent="-298450" lvl="0" marL="457200" marR="0" rtl="0" algn="l">
              <a:lnSpc>
                <a:spcPct val="115000"/>
              </a:lnSpc>
              <a:spcBef>
                <a:spcPts val="0"/>
              </a:spcBef>
              <a:spcAft>
                <a:spcPts val="0"/>
              </a:spcAft>
              <a:buClr>
                <a:srgbClr val="0000FF"/>
              </a:buClr>
              <a:buSzPts val="1100"/>
              <a:buFont typeface="Georgia"/>
              <a:buChar char="●"/>
            </a:pPr>
            <a:r>
              <a:rPr lang="en">
                <a:solidFill>
                  <a:srgbClr val="6AA84F"/>
                </a:solidFill>
                <a:highlight>
                  <a:schemeClr val="lt1"/>
                </a:highlight>
                <a:latin typeface="Georgia"/>
                <a:ea typeface="Georgia"/>
                <a:cs typeface="Georgia"/>
                <a:sym typeface="Georgia"/>
              </a:rPr>
              <a:t>Cargo Team Office ~ verify if containers are damaged, ensure that new containers are rebuilt</a:t>
            </a:r>
            <a:endParaRPr>
              <a:solidFill>
                <a:srgbClr val="6AA84F"/>
              </a:solidFill>
              <a:highlight>
                <a:schemeClr val="lt1"/>
              </a:highlight>
              <a:latin typeface="Georgia"/>
              <a:ea typeface="Georgia"/>
              <a:cs typeface="Georgia"/>
              <a:sym typeface="Georgia"/>
            </a:endParaRPr>
          </a:p>
          <a:p>
            <a:pPr indent="0" lvl="0" marL="457200" marR="0" rtl="0" algn="l">
              <a:lnSpc>
                <a:spcPct val="115000"/>
              </a:lnSpc>
              <a:spcBef>
                <a:spcPts val="0"/>
              </a:spcBef>
              <a:spcAft>
                <a:spcPts val="0"/>
              </a:spcAft>
              <a:buNone/>
            </a:pPr>
            <a:r>
              <a:t/>
            </a:r>
            <a:endParaRPr>
              <a:solidFill>
                <a:srgbClr val="6AA84F"/>
              </a:solidFill>
              <a:highlight>
                <a:schemeClr val="lt1"/>
              </a:highlight>
              <a:latin typeface="Georgia"/>
              <a:ea typeface="Georgia"/>
              <a:cs typeface="Georgia"/>
              <a:sym typeface="Georgia"/>
            </a:endParaRPr>
          </a:p>
          <a:p>
            <a:pPr indent="-298450" lvl="0" marL="457200" marR="0" rtl="0" algn="l">
              <a:lnSpc>
                <a:spcPct val="115000"/>
              </a:lnSpc>
              <a:spcBef>
                <a:spcPts val="0"/>
              </a:spcBef>
              <a:spcAft>
                <a:spcPts val="0"/>
              </a:spcAft>
              <a:buClr>
                <a:srgbClr val="0000FF"/>
              </a:buClr>
              <a:buSzPts val="1100"/>
              <a:buFont typeface="Georgia"/>
              <a:buChar char="●"/>
            </a:pPr>
            <a:r>
              <a:rPr lang="en">
                <a:solidFill>
                  <a:srgbClr val="6AA84F"/>
                </a:solidFill>
                <a:highlight>
                  <a:schemeClr val="lt1"/>
                </a:highlight>
                <a:latin typeface="Georgia"/>
                <a:ea typeface="Georgia"/>
                <a:cs typeface="Georgia"/>
                <a:sym typeface="Georgia"/>
              </a:rPr>
              <a:t>IT &amp; Communication Office – Communication in between various ships</a:t>
            </a:r>
            <a:endParaRPr>
              <a:solidFill>
                <a:srgbClr val="6AA84F"/>
              </a:solidFill>
              <a:highlight>
                <a:schemeClr val="lt1"/>
              </a:highlight>
              <a:latin typeface="Georgia"/>
              <a:ea typeface="Georgia"/>
              <a:cs typeface="Georgia"/>
              <a:sym typeface="Georgia"/>
            </a:endParaRPr>
          </a:p>
          <a:p>
            <a:pPr indent="0" lvl="0" marL="457200" marR="0" rtl="0" algn="l">
              <a:lnSpc>
                <a:spcPct val="115000"/>
              </a:lnSpc>
              <a:spcBef>
                <a:spcPts val="0"/>
              </a:spcBef>
              <a:spcAft>
                <a:spcPts val="0"/>
              </a:spcAft>
              <a:buNone/>
            </a:pPr>
            <a:r>
              <a:t/>
            </a:r>
            <a:endParaRPr>
              <a:solidFill>
                <a:srgbClr val="6AA84F"/>
              </a:solidFill>
              <a:highlight>
                <a:schemeClr val="lt1"/>
              </a:highlight>
              <a:latin typeface="Georgia"/>
              <a:ea typeface="Georgia"/>
              <a:cs typeface="Georgia"/>
              <a:sym typeface="Georgia"/>
            </a:endParaRPr>
          </a:p>
          <a:p>
            <a:pPr indent="-298450" lvl="0" marL="457200" marR="0" rtl="0" algn="l">
              <a:lnSpc>
                <a:spcPct val="115000"/>
              </a:lnSpc>
              <a:spcBef>
                <a:spcPts val="0"/>
              </a:spcBef>
              <a:spcAft>
                <a:spcPts val="0"/>
              </a:spcAft>
              <a:buClr>
                <a:srgbClr val="0000FF"/>
              </a:buClr>
              <a:buSzPts val="1100"/>
              <a:buFont typeface="Georgia"/>
              <a:buChar char="●"/>
            </a:pPr>
            <a:r>
              <a:rPr lang="en">
                <a:solidFill>
                  <a:srgbClr val="6AA84F"/>
                </a:solidFill>
                <a:highlight>
                  <a:schemeClr val="lt1"/>
                </a:highlight>
                <a:latin typeface="Georgia"/>
                <a:ea typeface="Georgia"/>
                <a:cs typeface="Georgia"/>
                <a:sym typeface="Georgia"/>
              </a:rPr>
              <a:t>Controllers - Node Controllers – Takes care of Nodes | Responsible for onboarding new nodes in a cluster | Availability of Nodes</a:t>
            </a:r>
            <a:endParaRPr>
              <a:solidFill>
                <a:srgbClr val="6AA84F"/>
              </a:solidFill>
              <a:highlight>
                <a:schemeClr val="lt1"/>
              </a:highlight>
              <a:latin typeface="Georgia"/>
              <a:ea typeface="Georgia"/>
              <a:cs typeface="Georgia"/>
              <a:sym typeface="Georgia"/>
            </a:endParaRPr>
          </a:p>
          <a:p>
            <a:pPr indent="0" lvl="0" marL="457200" marR="0" rtl="0" algn="l">
              <a:lnSpc>
                <a:spcPct val="115000"/>
              </a:lnSpc>
              <a:spcBef>
                <a:spcPts val="0"/>
              </a:spcBef>
              <a:spcAft>
                <a:spcPts val="0"/>
              </a:spcAft>
              <a:buNone/>
            </a:pPr>
            <a:r>
              <a:t/>
            </a:r>
            <a:endParaRPr>
              <a:solidFill>
                <a:srgbClr val="6AA84F"/>
              </a:solidFill>
              <a:highlight>
                <a:schemeClr val="lt1"/>
              </a:highlight>
              <a:latin typeface="Georgia"/>
              <a:ea typeface="Georgia"/>
              <a:cs typeface="Georgia"/>
              <a:sym typeface="Georgia"/>
            </a:endParaRPr>
          </a:p>
          <a:p>
            <a:pPr indent="-298450" lvl="0" marL="457200" marR="0" rtl="0" algn="l">
              <a:lnSpc>
                <a:spcPct val="115000"/>
              </a:lnSpc>
              <a:spcBef>
                <a:spcPts val="0"/>
              </a:spcBef>
              <a:spcAft>
                <a:spcPts val="0"/>
              </a:spcAft>
              <a:buClr>
                <a:srgbClr val="0000FF"/>
              </a:buClr>
              <a:buSzPts val="1100"/>
              <a:buFont typeface="Georgia"/>
              <a:buChar char="●"/>
            </a:pPr>
            <a:r>
              <a:rPr lang="en">
                <a:solidFill>
                  <a:srgbClr val="6AA84F"/>
                </a:solidFill>
                <a:highlight>
                  <a:schemeClr val="lt1"/>
                </a:highlight>
                <a:latin typeface="Georgia"/>
                <a:ea typeface="Georgia"/>
                <a:cs typeface="Georgia"/>
                <a:sym typeface="Georgia"/>
              </a:rPr>
              <a:t>Replicas Controller – Ensures that desired number of containers are running at all times</a:t>
            </a:r>
            <a:endParaRPr>
              <a:solidFill>
                <a:srgbClr val="6AA84F"/>
              </a:solidFill>
              <a:highlight>
                <a:schemeClr val="lt1"/>
              </a:highlight>
              <a:latin typeface="Georgia"/>
              <a:ea typeface="Georgia"/>
              <a:cs typeface="Georgia"/>
              <a:sym typeface="Georgia"/>
            </a:endParaRPr>
          </a:p>
          <a:p>
            <a:pPr indent="0" lvl="0" marL="457200" marR="0" rtl="0" algn="l">
              <a:lnSpc>
                <a:spcPct val="115000"/>
              </a:lnSpc>
              <a:spcBef>
                <a:spcPts val="0"/>
              </a:spcBef>
              <a:spcAft>
                <a:spcPts val="0"/>
              </a:spcAft>
              <a:buNone/>
            </a:pPr>
            <a:r>
              <a:t/>
            </a:r>
            <a:endParaRPr>
              <a:solidFill>
                <a:srgbClr val="6AA84F"/>
              </a:solidFill>
              <a:highlight>
                <a:schemeClr val="lt1"/>
              </a:highlight>
              <a:latin typeface="Georgia"/>
              <a:ea typeface="Georgia"/>
              <a:cs typeface="Georgia"/>
              <a:sym typeface="Georgia"/>
            </a:endParaRPr>
          </a:p>
          <a:p>
            <a:pPr indent="-298450" lvl="0" marL="457200" marR="0" rtl="0" algn="l">
              <a:lnSpc>
                <a:spcPct val="115000"/>
              </a:lnSpc>
              <a:spcBef>
                <a:spcPts val="0"/>
              </a:spcBef>
              <a:spcAft>
                <a:spcPts val="0"/>
              </a:spcAft>
              <a:buClr>
                <a:srgbClr val="0000FF"/>
              </a:buClr>
              <a:buSzPts val="1100"/>
              <a:buFont typeface="Georgia"/>
              <a:buChar char="●"/>
            </a:pPr>
            <a:r>
              <a:rPr lang="en">
                <a:solidFill>
                  <a:srgbClr val="6AA84F"/>
                </a:solidFill>
                <a:highlight>
                  <a:schemeClr val="lt1"/>
                </a:highlight>
                <a:latin typeface="Georgia"/>
                <a:ea typeface="Georgia"/>
                <a:cs typeface="Georgia"/>
                <a:sym typeface="Georgia"/>
              </a:rPr>
              <a:t>Controller Manager - Manages all these controllers in place</a:t>
            </a:r>
            <a:endParaRPr>
              <a:solidFill>
                <a:srgbClr val="6AA84F"/>
              </a:solidFill>
              <a:highlight>
                <a:schemeClr val="lt1"/>
              </a:highlight>
              <a:latin typeface="Georgia"/>
              <a:ea typeface="Georgia"/>
              <a:cs typeface="Georgia"/>
              <a:sym typeface="Georgia"/>
            </a:endParaRPr>
          </a:p>
          <a:p>
            <a:pPr indent="0" lvl="0" marL="0" rtl="0" algn="l">
              <a:lnSpc>
                <a:spcPct val="115000"/>
              </a:lnSpc>
              <a:spcBef>
                <a:spcPts val="0"/>
              </a:spcBef>
              <a:spcAft>
                <a:spcPts val="0"/>
              </a:spcAft>
              <a:buNone/>
            </a:pPr>
            <a:r>
              <a:t/>
            </a:r>
            <a:endParaRPr sz="400">
              <a:solidFill>
                <a:srgbClr val="0000FF"/>
              </a:solidFill>
            </a:endParaRPr>
          </a:p>
          <a:p>
            <a:pPr indent="0" lvl="0" marL="0" rtl="0" algn="l">
              <a:lnSpc>
                <a:spcPct val="115000"/>
              </a:lnSpc>
              <a:spcBef>
                <a:spcPts val="0"/>
              </a:spcBef>
              <a:spcAft>
                <a:spcPts val="0"/>
              </a:spcAft>
              <a:buNone/>
            </a:pPr>
            <a:r>
              <a:t/>
            </a:r>
            <a:endParaRPr sz="700"/>
          </a:p>
          <a:p>
            <a:pPr indent="0" lvl="0" marL="0" rtl="0" algn="l">
              <a:lnSpc>
                <a:spcPct val="115000"/>
              </a:lnSpc>
              <a:spcBef>
                <a:spcPts val="0"/>
              </a:spcBef>
              <a:spcAft>
                <a:spcPts val="0"/>
              </a:spcAft>
              <a:buNone/>
            </a:pPr>
            <a:r>
              <a:t/>
            </a:r>
            <a:endParaRPr>
              <a:solidFill>
                <a:srgbClr val="6AA84F"/>
              </a:solidFill>
              <a:highlight>
                <a:schemeClr val="lt1"/>
              </a:highlight>
              <a:latin typeface="Georgia"/>
              <a:ea typeface="Georgia"/>
              <a:cs typeface="Georgia"/>
              <a:sym typeface="Georgia"/>
            </a:endParaRPr>
          </a:p>
          <a:p>
            <a:pPr indent="0" lvl="0" marL="457200" rtl="0" algn="l">
              <a:lnSpc>
                <a:spcPct val="115000"/>
              </a:lnSpc>
              <a:spcBef>
                <a:spcPts val="0"/>
              </a:spcBef>
              <a:spcAft>
                <a:spcPts val="0"/>
              </a:spcAft>
              <a:buNone/>
            </a:pPr>
            <a:r>
              <a:t/>
            </a:r>
            <a:endParaRPr>
              <a:solidFill>
                <a:srgbClr val="999999"/>
              </a:solidFill>
              <a:highlight>
                <a:srgbClr val="FFFFFF"/>
              </a:highlight>
              <a:latin typeface="Georgia"/>
              <a:ea typeface="Georgia"/>
              <a:cs typeface="Georgia"/>
              <a:sym typeface="Georgia"/>
            </a:endParaRPr>
          </a:p>
          <a:p>
            <a:pPr indent="0" lvl="0" marL="457200" rtl="0" algn="l">
              <a:spcBef>
                <a:spcPts val="0"/>
              </a:spcBef>
              <a:spcAft>
                <a:spcPts val="0"/>
              </a:spcAft>
              <a:buNone/>
            </a:pPr>
            <a:r>
              <a:t/>
            </a:r>
            <a:endParaRPr>
              <a:solidFill>
                <a:srgbClr val="999999"/>
              </a:solidFill>
              <a:highlight>
                <a:srgbClr val="FFFFFF"/>
              </a:highlight>
              <a:latin typeface="Georgia"/>
              <a:ea typeface="Georgia"/>
              <a:cs typeface="Georgia"/>
              <a:sym typeface="Georgia"/>
            </a:endParaRPr>
          </a:p>
          <a:p>
            <a:pPr indent="0" lvl="0" marL="0" rtl="0" algn="l">
              <a:lnSpc>
                <a:spcPct val="115000"/>
              </a:lnSpc>
              <a:spcBef>
                <a:spcPts val="0"/>
              </a:spcBef>
              <a:spcAft>
                <a:spcPts val="0"/>
              </a:spcAft>
              <a:buNone/>
            </a:pPr>
            <a:r>
              <a:t/>
            </a:r>
            <a:endParaRPr>
              <a:solidFill>
                <a:srgbClr val="999999"/>
              </a:solidFill>
              <a:highlight>
                <a:srgbClr val="FFFFFF"/>
              </a:highlight>
              <a:latin typeface="Georgia"/>
              <a:ea typeface="Georgia"/>
              <a:cs typeface="Georgia"/>
              <a:sym typeface="Georgia"/>
            </a:endParaRPr>
          </a:p>
          <a:p>
            <a:pPr indent="0" lvl="0" marL="0" rtl="0" algn="l">
              <a:lnSpc>
                <a:spcPct val="115000"/>
              </a:lnSpc>
              <a:spcBef>
                <a:spcPts val="0"/>
              </a:spcBef>
              <a:spcAft>
                <a:spcPts val="0"/>
              </a:spcAft>
              <a:buNone/>
            </a:pPr>
            <a:r>
              <a:t/>
            </a:r>
            <a:endParaRPr>
              <a:solidFill>
                <a:srgbClr val="999999"/>
              </a:solidFill>
              <a:highlight>
                <a:srgbClr val="FFFFFF"/>
              </a:highlight>
              <a:latin typeface="Georgia"/>
              <a:ea typeface="Georgia"/>
              <a:cs typeface="Georgia"/>
              <a:sym typeface="Georgia"/>
            </a:endParaRPr>
          </a:p>
          <a:p>
            <a:pPr indent="0" lvl="0" marL="0" rtl="0" algn="l">
              <a:lnSpc>
                <a:spcPct val="115000"/>
              </a:lnSpc>
              <a:spcBef>
                <a:spcPts val="0"/>
              </a:spcBef>
              <a:spcAft>
                <a:spcPts val="0"/>
              </a:spcAft>
              <a:buNone/>
            </a:pPr>
            <a:r>
              <a:t/>
            </a:r>
            <a:endParaRPr>
              <a:solidFill>
                <a:srgbClr val="999999"/>
              </a:solidFill>
              <a:highlight>
                <a:srgbClr val="FFFFFF"/>
              </a:highlight>
              <a:latin typeface="Georgia"/>
              <a:ea typeface="Georgia"/>
              <a:cs typeface="Georgia"/>
              <a:sym typeface="Georgia"/>
            </a:endParaRPr>
          </a:p>
          <a:p>
            <a:pPr indent="0" lvl="0" marL="0" rtl="0" algn="l">
              <a:lnSpc>
                <a:spcPct val="115000"/>
              </a:lnSpc>
              <a:spcBef>
                <a:spcPts val="0"/>
              </a:spcBef>
              <a:spcAft>
                <a:spcPts val="0"/>
              </a:spcAft>
              <a:buNone/>
            </a:pPr>
            <a:r>
              <a:t/>
            </a:r>
            <a:endParaRPr>
              <a:solidFill>
                <a:srgbClr val="999999"/>
              </a:solidFill>
              <a:highlight>
                <a:srgbClr val="FFFFFF"/>
              </a:highlight>
              <a:latin typeface="Georgia"/>
              <a:ea typeface="Georgia"/>
              <a:cs typeface="Georgia"/>
              <a:sym typeface="Georgia"/>
            </a:endParaRPr>
          </a:p>
          <a:p>
            <a:pPr indent="0" lvl="0" marL="0" rtl="0" algn="l">
              <a:lnSpc>
                <a:spcPct val="115000"/>
              </a:lnSpc>
              <a:spcBef>
                <a:spcPts val="0"/>
              </a:spcBef>
              <a:spcAft>
                <a:spcPts val="0"/>
              </a:spcAft>
              <a:buNone/>
            </a:pPr>
            <a:r>
              <a:t/>
            </a:r>
            <a:endParaRPr>
              <a:solidFill>
                <a:srgbClr val="999999"/>
              </a:solidFill>
              <a:highlight>
                <a:srgbClr val="FFFFFF"/>
              </a:highlight>
              <a:latin typeface="Georgia"/>
              <a:ea typeface="Georgia"/>
              <a:cs typeface="Georgia"/>
              <a:sym typeface="Georgia"/>
            </a:endParaRPr>
          </a:p>
          <a:p>
            <a:pPr indent="0" lvl="0" marL="0" rtl="0" algn="l">
              <a:lnSpc>
                <a:spcPct val="115000"/>
              </a:lnSpc>
              <a:spcBef>
                <a:spcPts val="0"/>
              </a:spcBef>
              <a:spcAft>
                <a:spcPts val="0"/>
              </a:spcAft>
              <a:buNone/>
            </a:pPr>
            <a:r>
              <a:t/>
            </a:r>
            <a:endParaRPr>
              <a:solidFill>
                <a:srgbClr val="999999"/>
              </a:solidFill>
              <a:highlight>
                <a:srgbClr val="FFFFFF"/>
              </a:highlight>
              <a:latin typeface="Georgia"/>
              <a:ea typeface="Georgia"/>
              <a:cs typeface="Georgia"/>
              <a:sym typeface="Georgia"/>
            </a:endParaRPr>
          </a:p>
          <a:p>
            <a:pPr indent="0" lvl="0" marL="0" rtl="0" algn="l">
              <a:spcBef>
                <a:spcPts val="0"/>
              </a:spcBef>
              <a:spcAft>
                <a:spcPts val="0"/>
              </a:spcAft>
              <a:buNone/>
            </a:pPr>
            <a:r>
              <a:t/>
            </a:r>
            <a:endParaRPr sz="1600">
              <a:solidFill>
                <a:srgbClr val="666666"/>
              </a:solidFill>
              <a:highlight>
                <a:srgbClr val="FFFFFF"/>
              </a:highlight>
              <a:latin typeface="Georgia"/>
              <a:ea typeface="Georgia"/>
              <a:cs typeface="Georgia"/>
              <a:sym typeface="Georgia"/>
            </a:endParaRPr>
          </a:p>
          <a:p>
            <a:pPr indent="0" lvl="0" marL="0" rtl="0" algn="l">
              <a:spcBef>
                <a:spcPts val="0"/>
              </a:spcBef>
              <a:spcAft>
                <a:spcPts val="0"/>
              </a:spcAft>
              <a:buNone/>
            </a:pPr>
            <a:r>
              <a:t/>
            </a:r>
            <a:endParaRPr b="1" sz="1500">
              <a:solidFill>
                <a:srgbClr val="626262"/>
              </a:solidFill>
              <a:highlight>
                <a:srgbClr val="F4F4F4"/>
              </a:highlight>
              <a:latin typeface="Open Sans"/>
              <a:ea typeface="Open Sans"/>
              <a:cs typeface="Open Sans"/>
              <a:sym typeface="Open Sans"/>
            </a:endParaRPr>
          </a:p>
          <a:p>
            <a:pPr indent="0" lvl="0" marL="0" rtl="0" algn="l">
              <a:spcBef>
                <a:spcPts val="0"/>
              </a:spcBef>
              <a:spcAft>
                <a:spcPts val="0"/>
              </a:spcAft>
              <a:buNone/>
            </a:pPr>
            <a:r>
              <a:t/>
            </a:r>
            <a:endParaRPr sz="1600">
              <a:solidFill>
                <a:srgbClr val="666666"/>
              </a:solidFill>
              <a:highlight>
                <a:srgbClr val="FFFFFF"/>
              </a:highlight>
              <a:latin typeface="Georgia"/>
              <a:ea typeface="Georgia"/>
              <a:cs typeface="Georgia"/>
              <a:sym typeface="Georgia"/>
            </a:endParaRPr>
          </a:p>
          <a:p>
            <a:pPr indent="0" lvl="0" marL="0" rtl="0" algn="l">
              <a:spcBef>
                <a:spcPts val="0"/>
              </a:spcBef>
              <a:spcAft>
                <a:spcPts val="0"/>
              </a:spcAft>
              <a:buNone/>
            </a:pPr>
            <a:r>
              <a:t/>
            </a:r>
            <a:endParaRPr sz="1600">
              <a:solidFill>
                <a:srgbClr val="666666"/>
              </a:solidFill>
              <a:highlight>
                <a:srgbClr val="FFFFFF"/>
              </a:highlight>
              <a:latin typeface="Georgia"/>
              <a:ea typeface="Georgia"/>
              <a:cs typeface="Georgia"/>
              <a:sym typeface="Georgia"/>
            </a:endParaRPr>
          </a:p>
        </p:txBody>
      </p:sp>
      <p:pic>
        <p:nvPicPr>
          <p:cNvPr id="304" name="Google Shape;304;p47"/>
          <p:cNvPicPr preferRelativeResize="0"/>
          <p:nvPr/>
        </p:nvPicPr>
        <p:blipFill>
          <a:blip r:embed="rId3">
            <a:alphaModFix/>
          </a:blip>
          <a:stretch>
            <a:fillRect/>
          </a:stretch>
        </p:blipFill>
        <p:spPr>
          <a:xfrm>
            <a:off x="827975" y="3689250"/>
            <a:ext cx="6872202" cy="115995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8" name="Shape 308"/>
        <p:cNvGrpSpPr/>
        <p:nvPr/>
      </p:nvGrpSpPr>
      <p:grpSpPr>
        <a:xfrm>
          <a:off x="0" y="0"/>
          <a:ext cx="0" cy="0"/>
          <a:chOff x="0" y="0"/>
          <a:chExt cx="0" cy="0"/>
        </a:xfrm>
      </p:grpSpPr>
      <p:sp>
        <p:nvSpPr>
          <p:cNvPr id="309" name="Google Shape;309;p48"/>
          <p:cNvSpPr txBox="1"/>
          <p:nvPr>
            <p:ph type="title"/>
          </p:nvPr>
        </p:nvSpPr>
        <p:spPr>
          <a:xfrm>
            <a:off x="311700" y="98550"/>
            <a:ext cx="8520600" cy="553200"/>
          </a:xfrm>
          <a:prstGeom prst="rect">
            <a:avLst/>
          </a:prstGeom>
        </p:spPr>
        <p:txBody>
          <a:bodyPr anchorCtr="0" anchor="t" bIns="91425" lIns="91425" spcFirstLastPara="1" rIns="91425" wrap="square" tIns="91425">
            <a:noAutofit/>
          </a:bodyPr>
          <a:lstStyle/>
          <a:p>
            <a:pPr indent="0" lvl="0" marL="914400" rtl="0" algn="l">
              <a:spcBef>
                <a:spcPts val="0"/>
              </a:spcBef>
              <a:spcAft>
                <a:spcPts val="0"/>
              </a:spcAft>
              <a:buNone/>
            </a:pPr>
            <a:r>
              <a:rPr b="0" lang="en" sz="2800">
                <a:latin typeface="Georgia"/>
                <a:ea typeface="Georgia"/>
                <a:cs typeface="Georgia"/>
                <a:sym typeface="Georgia"/>
              </a:rPr>
              <a:t> Communicator ( Kube API Server ) </a:t>
            </a:r>
            <a:endParaRPr b="0" sz="2800">
              <a:latin typeface="Georgia"/>
              <a:ea typeface="Georgia"/>
              <a:cs typeface="Georgia"/>
              <a:sym typeface="Georgia"/>
            </a:endParaRPr>
          </a:p>
        </p:txBody>
      </p:sp>
      <p:sp>
        <p:nvSpPr>
          <p:cNvPr id="310" name="Google Shape;310;p48"/>
          <p:cNvSpPr txBox="1"/>
          <p:nvPr/>
        </p:nvSpPr>
        <p:spPr>
          <a:xfrm>
            <a:off x="311700" y="578850"/>
            <a:ext cx="8277300" cy="4382700"/>
          </a:xfrm>
          <a:prstGeom prst="rect">
            <a:avLst/>
          </a:prstGeom>
          <a:noFill/>
          <a:ln>
            <a:noFill/>
          </a:ln>
          <a:effectLst>
            <a:outerShdw blurRad="57150" rotWithShape="0" algn="bl" dir="5400000" dist="19050">
              <a:schemeClr val="lt1">
                <a:alpha val="50000"/>
              </a:schemeClr>
            </a:outerShdw>
            <a:reflection blurRad="0" dir="0" dist="0" endA="0" fadeDir="5400012" kx="0" rotWithShape="0" algn="bl" stPos="0" sy="-100000" ky="0"/>
          </a:effectLst>
        </p:spPr>
        <p:txBody>
          <a:bodyPr anchorCtr="0" anchor="t" bIns="91425" lIns="91425" spcFirstLastPara="1" rIns="91425" wrap="square" tIns="91425">
            <a:noAutofit/>
          </a:bodyPr>
          <a:lstStyle/>
          <a:p>
            <a:pPr indent="-298450" lvl="0" marL="457200" marR="0" rtl="0" algn="l">
              <a:lnSpc>
                <a:spcPct val="115000"/>
              </a:lnSpc>
              <a:spcBef>
                <a:spcPts val="0"/>
              </a:spcBef>
              <a:spcAft>
                <a:spcPts val="0"/>
              </a:spcAft>
              <a:buClr>
                <a:srgbClr val="0000FF"/>
              </a:buClr>
              <a:buSzPts val="1100"/>
              <a:buFont typeface="Georgia"/>
              <a:buChar char="●"/>
            </a:pPr>
            <a:r>
              <a:rPr lang="en">
                <a:solidFill>
                  <a:srgbClr val="6AA84F"/>
                </a:solidFill>
                <a:highlight>
                  <a:schemeClr val="lt1"/>
                </a:highlight>
                <a:latin typeface="Georgia"/>
                <a:ea typeface="Georgia"/>
                <a:cs typeface="Georgia"/>
                <a:sym typeface="Georgia"/>
              </a:rPr>
              <a:t>How does each of these service communicate with each other?</a:t>
            </a:r>
            <a:endParaRPr>
              <a:solidFill>
                <a:srgbClr val="6AA84F"/>
              </a:solidFill>
              <a:highlight>
                <a:schemeClr val="lt1"/>
              </a:highlight>
              <a:latin typeface="Georgia"/>
              <a:ea typeface="Georgia"/>
              <a:cs typeface="Georgia"/>
              <a:sym typeface="Georgia"/>
            </a:endParaRPr>
          </a:p>
          <a:p>
            <a:pPr indent="0" lvl="0" marL="457200" marR="0" rtl="0" algn="l">
              <a:lnSpc>
                <a:spcPct val="115000"/>
              </a:lnSpc>
              <a:spcBef>
                <a:spcPts val="0"/>
              </a:spcBef>
              <a:spcAft>
                <a:spcPts val="0"/>
              </a:spcAft>
              <a:buNone/>
            </a:pPr>
            <a:r>
              <a:t/>
            </a:r>
            <a:endParaRPr>
              <a:solidFill>
                <a:srgbClr val="6AA84F"/>
              </a:solidFill>
              <a:highlight>
                <a:schemeClr val="lt1"/>
              </a:highlight>
              <a:latin typeface="Georgia"/>
              <a:ea typeface="Georgia"/>
              <a:cs typeface="Georgia"/>
              <a:sym typeface="Georgia"/>
            </a:endParaRPr>
          </a:p>
          <a:p>
            <a:pPr indent="-298450" lvl="0" marL="457200" marR="0" rtl="0" algn="l">
              <a:lnSpc>
                <a:spcPct val="115000"/>
              </a:lnSpc>
              <a:spcBef>
                <a:spcPts val="0"/>
              </a:spcBef>
              <a:spcAft>
                <a:spcPts val="0"/>
              </a:spcAft>
              <a:buClr>
                <a:srgbClr val="0000FF"/>
              </a:buClr>
              <a:buSzPts val="1100"/>
              <a:buFont typeface="Georgia"/>
              <a:buChar char="●"/>
            </a:pPr>
            <a:r>
              <a:rPr lang="en">
                <a:solidFill>
                  <a:srgbClr val="6AA84F"/>
                </a:solidFill>
                <a:highlight>
                  <a:schemeClr val="lt1"/>
                </a:highlight>
                <a:latin typeface="Georgia"/>
                <a:ea typeface="Georgia"/>
                <a:cs typeface="Georgia"/>
                <a:sym typeface="Georgia"/>
              </a:rPr>
              <a:t>A primary management component of k8s</a:t>
            </a:r>
            <a:endParaRPr>
              <a:solidFill>
                <a:srgbClr val="6AA84F"/>
              </a:solidFill>
              <a:highlight>
                <a:schemeClr val="lt1"/>
              </a:highlight>
              <a:latin typeface="Georgia"/>
              <a:ea typeface="Georgia"/>
              <a:cs typeface="Georgia"/>
              <a:sym typeface="Georgia"/>
            </a:endParaRPr>
          </a:p>
          <a:p>
            <a:pPr indent="0" lvl="0" marL="457200" marR="0" rtl="0" algn="l">
              <a:lnSpc>
                <a:spcPct val="115000"/>
              </a:lnSpc>
              <a:spcBef>
                <a:spcPts val="0"/>
              </a:spcBef>
              <a:spcAft>
                <a:spcPts val="0"/>
              </a:spcAft>
              <a:buNone/>
            </a:pPr>
            <a:r>
              <a:t/>
            </a:r>
            <a:endParaRPr>
              <a:solidFill>
                <a:srgbClr val="6AA84F"/>
              </a:solidFill>
              <a:highlight>
                <a:schemeClr val="lt1"/>
              </a:highlight>
              <a:latin typeface="Georgia"/>
              <a:ea typeface="Georgia"/>
              <a:cs typeface="Georgia"/>
              <a:sym typeface="Georgia"/>
            </a:endParaRPr>
          </a:p>
          <a:p>
            <a:pPr indent="-298450" lvl="0" marL="457200" marR="0" rtl="0" algn="l">
              <a:lnSpc>
                <a:spcPct val="115000"/>
              </a:lnSpc>
              <a:spcBef>
                <a:spcPts val="0"/>
              </a:spcBef>
              <a:spcAft>
                <a:spcPts val="0"/>
              </a:spcAft>
              <a:buClr>
                <a:srgbClr val="0000FF"/>
              </a:buClr>
              <a:buSzPts val="1100"/>
              <a:buFont typeface="Georgia"/>
              <a:buChar char="●"/>
            </a:pPr>
            <a:r>
              <a:rPr lang="en">
                <a:solidFill>
                  <a:srgbClr val="6AA84F"/>
                </a:solidFill>
                <a:highlight>
                  <a:schemeClr val="lt1"/>
                </a:highlight>
                <a:latin typeface="Georgia"/>
                <a:ea typeface="Georgia"/>
                <a:cs typeface="Georgia"/>
                <a:sym typeface="Georgia"/>
              </a:rPr>
              <a:t>Responsible for orchestrating all operations within a cluster</a:t>
            </a:r>
            <a:endParaRPr>
              <a:solidFill>
                <a:srgbClr val="6AA84F"/>
              </a:solidFill>
              <a:highlight>
                <a:schemeClr val="lt1"/>
              </a:highlight>
              <a:latin typeface="Georgia"/>
              <a:ea typeface="Georgia"/>
              <a:cs typeface="Georgia"/>
              <a:sym typeface="Georgia"/>
            </a:endParaRPr>
          </a:p>
          <a:p>
            <a:pPr indent="0" lvl="0" marL="457200" marR="0" rtl="0" algn="l">
              <a:lnSpc>
                <a:spcPct val="115000"/>
              </a:lnSpc>
              <a:spcBef>
                <a:spcPts val="0"/>
              </a:spcBef>
              <a:spcAft>
                <a:spcPts val="0"/>
              </a:spcAft>
              <a:buNone/>
            </a:pPr>
            <a:r>
              <a:t/>
            </a:r>
            <a:endParaRPr>
              <a:solidFill>
                <a:srgbClr val="6AA84F"/>
              </a:solidFill>
              <a:highlight>
                <a:schemeClr val="lt1"/>
              </a:highlight>
              <a:latin typeface="Georgia"/>
              <a:ea typeface="Georgia"/>
              <a:cs typeface="Georgia"/>
              <a:sym typeface="Georgia"/>
            </a:endParaRPr>
          </a:p>
          <a:p>
            <a:pPr indent="-298450" lvl="0" marL="457200" marR="0" rtl="0" algn="l">
              <a:lnSpc>
                <a:spcPct val="115000"/>
              </a:lnSpc>
              <a:spcBef>
                <a:spcPts val="0"/>
              </a:spcBef>
              <a:spcAft>
                <a:spcPts val="0"/>
              </a:spcAft>
              <a:buClr>
                <a:srgbClr val="0000FF"/>
              </a:buClr>
              <a:buSzPts val="1100"/>
              <a:buFont typeface="Georgia"/>
              <a:buChar char="●"/>
            </a:pPr>
            <a:r>
              <a:rPr lang="en">
                <a:solidFill>
                  <a:srgbClr val="6AA84F"/>
                </a:solidFill>
                <a:highlight>
                  <a:schemeClr val="lt1"/>
                </a:highlight>
                <a:latin typeface="Georgia"/>
                <a:ea typeface="Georgia"/>
                <a:cs typeface="Georgia"/>
                <a:sym typeface="Georgia"/>
              </a:rPr>
              <a:t>Exposes K8s API ,used by external users to perform management operation in the cluster and number of controller to monitor the state of the cluster</a:t>
            </a:r>
            <a:endParaRPr>
              <a:solidFill>
                <a:srgbClr val="6AA84F"/>
              </a:solidFill>
              <a:highlight>
                <a:schemeClr val="lt1"/>
              </a:highlight>
              <a:latin typeface="Georgia"/>
              <a:ea typeface="Georgia"/>
              <a:cs typeface="Georgia"/>
              <a:sym typeface="Georgia"/>
            </a:endParaRPr>
          </a:p>
          <a:p>
            <a:pPr indent="0" lvl="0" marL="0" rtl="0" algn="l">
              <a:lnSpc>
                <a:spcPct val="115000"/>
              </a:lnSpc>
              <a:spcBef>
                <a:spcPts val="0"/>
              </a:spcBef>
              <a:spcAft>
                <a:spcPts val="0"/>
              </a:spcAft>
              <a:buNone/>
            </a:pPr>
            <a:r>
              <a:t/>
            </a:r>
            <a:endParaRPr sz="400">
              <a:solidFill>
                <a:srgbClr val="0000FF"/>
              </a:solidFill>
            </a:endParaRPr>
          </a:p>
          <a:p>
            <a:pPr indent="0" lvl="0" marL="0" rtl="0" algn="l">
              <a:lnSpc>
                <a:spcPct val="115000"/>
              </a:lnSpc>
              <a:spcBef>
                <a:spcPts val="0"/>
              </a:spcBef>
              <a:spcAft>
                <a:spcPts val="0"/>
              </a:spcAft>
              <a:buNone/>
            </a:pPr>
            <a:r>
              <a:t/>
            </a:r>
            <a:endParaRPr sz="700"/>
          </a:p>
          <a:p>
            <a:pPr indent="0" lvl="0" marL="0" rtl="0" algn="l">
              <a:lnSpc>
                <a:spcPct val="115000"/>
              </a:lnSpc>
              <a:spcBef>
                <a:spcPts val="0"/>
              </a:spcBef>
              <a:spcAft>
                <a:spcPts val="0"/>
              </a:spcAft>
              <a:buNone/>
            </a:pPr>
            <a:r>
              <a:t/>
            </a:r>
            <a:endParaRPr>
              <a:solidFill>
                <a:srgbClr val="6AA84F"/>
              </a:solidFill>
              <a:highlight>
                <a:schemeClr val="lt1"/>
              </a:highlight>
              <a:latin typeface="Georgia"/>
              <a:ea typeface="Georgia"/>
              <a:cs typeface="Georgia"/>
              <a:sym typeface="Georgia"/>
            </a:endParaRPr>
          </a:p>
          <a:p>
            <a:pPr indent="0" lvl="0" marL="457200" rtl="0" algn="l">
              <a:lnSpc>
                <a:spcPct val="115000"/>
              </a:lnSpc>
              <a:spcBef>
                <a:spcPts val="0"/>
              </a:spcBef>
              <a:spcAft>
                <a:spcPts val="0"/>
              </a:spcAft>
              <a:buNone/>
            </a:pPr>
            <a:r>
              <a:t/>
            </a:r>
            <a:endParaRPr>
              <a:solidFill>
                <a:srgbClr val="999999"/>
              </a:solidFill>
              <a:highlight>
                <a:srgbClr val="FFFFFF"/>
              </a:highlight>
              <a:latin typeface="Georgia"/>
              <a:ea typeface="Georgia"/>
              <a:cs typeface="Georgia"/>
              <a:sym typeface="Georgia"/>
            </a:endParaRPr>
          </a:p>
          <a:p>
            <a:pPr indent="0" lvl="0" marL="457200" rtl="0" algn="l">
              <a:spcBef>
                <a:spcPts val="0"/>
              </a:spcBef>
              <a:spcAft>
                <a:spcPts val="0"/>
              </a:spcAft>
              <a:buNone/>
            </a:pPr>
            <a:r>
              <a:t/>
            </a:r>
            <a:endParaRPr>
              <a:solidFill>
                <a:srgbClr val="999999"/>
              </a:solidFill>
              <a:highlight>
                <a:srgbClr val="FFFFFF"/>
              </a:highlight>
              <a:latin typeface="Georgia"/>
              <a:ea typeface="Georgia"/>
              <a:cs typeface="Georgia"/>
              <a:sym typeface="Georgia"/>
            </a:endParaRPr>
          </a:p>
          <a:p>
            <a:pPr indent="0" lvl="0" marL="0" rtl="0" algn="l">
              <a:lnSpc>
                <a:spcPct val="115000"/>
              </a:lnSpc>
              <a:spcBef>
                <a:spcPts val="0"/>
              </a:spcBef>
              <a:spcAft>
                <a:spcPts val="0"/>
              </a:spcAft>
              <a:buNone/>
            </a:pPr>
            <a:r>
              <a:t/>
            </a:r>
            <a:endParaRPr>
              <a:solidFill>
                <a:srgbClr val="999999"/>
              </a:solidFill>
              <a:highlight>
                <a:srgbClr val="FFFFFF"/>
              </a:highlight>
              <a:latin typeface="Georgia"/>
              <a:ea typeface="Georgia"/>
              <a:cs typeface="Georgia"/>
              <a:sym typeface="Georgia"/>
            </a:endParaRPr>
          </a:p>
          <a:p>
            <a:pPr indent="0" lvl="0" marL="0" rtl="0" algn="l">
              <a:lnSpc>
                <a:spcPct val="115000"/>
              </a:lnSpc>
              <a:spcBef>
                <a:spcPts val="0"/>
              </a:spcBef>
              <a:spcAft>
                <a:spcPts val="0"/>
              </a:spcAft>
              <a:buNone/>
            </a:pPr>
            <a:r>
              <a:t/>
            </a:r>
            <a:endParaRPr>
              <a:solidFill>
                <a:srgbClr val="999999"/>
              </a:solidFill>
              <a:highlight>
                <a:srgbClr val="FFFFFF"/>
              </a:highlight>
              <a:latin typeface="Georgia"/>
              <a:ea typeface="Georgia"/>
              <a:cs typeface="Georgia"/>
              <a:sym typeface="Georgia"/>
            </a:endParaRPr>
          </a:p>
          <a:p>
            <a:pPr indent="0" lvl="0" marL="0" rtl="0" algn="l">
              <a:lnSpc>
                <a:spcPct val="115000"/>
              </a:lnSpc>
              <a:spcBef>
                <a:spcPts val="0"/>
              </a:spcBef>
              <a:spcAft>
                <a:spcPts val="0"/>
              </a:spcAft>
              <a:buNone/>
            </a:pPr>
            <a:r>
              <a:t/>
            </a:r>
            <a:endParaRPr>
              <a:solidFill>
                <a:srgbClr val="999999"/>
              </a:solidFill>
              <a:highlight>
                <a:srgbClr val="FFFFFF"/>
              </a:highlight>
              <a:latin typeface="Georgia"/>
              <a:ea typeface="Georgia"/>
              <a:cs typeface="Georgia"/>
              <a:sym typeface="Georgia"/>
            </a:endParaRPr>
          </a:p>
          <a:p>
            <a:pPr indent="0" lvl="0" marL="0" rtl="0" algn="l">
              <a:lnSpc>
                <a:spcPct val="115000"/>
              </a:lnSpc>
              <a:spcBef>
                <a:spcPts val="0"/>
              </a:spcBef>
              <a:spcAft>
                <a:spcPts val="0"/>
              </a:spcAft>
              <a:buNone/>
            </a:pPr>
            <a:r>
              <a:t/>
            </a:r>
            <a:endParaRPr>
              <a:solidFill>
                <a:srgbClr val="999999"/>
              </a:solidFill>
              <a:highlight>
                <a:srgbClr val="FFFFFF"/>
              </a:highlight>
              <a:latin typeface="Georgia"/>
              <a:ea typeface="Georgia"/>
              <a:cs typeface="Georgia"/>
              <a:sym typeface="Georgia"/>
            </a:endParaRPr>
          </a:p>
          <a:p>
            <a:pPr indent="0" lvl="0" marL="0" rtl="0" algn="l">
              <a:lnSpc>
                <a:spcPct val="115000"/>
              </a:lnSpc>
              <a:spcBef>
                <a:spcPts val="0"/>
              </a:spcBef>
              <a:spcAft>
                <a:spcPts val="0"/>
              </a:spcAft>
              <a:buNone/>
            </a:pPr>
            <a:r>
              <a:t/>
            </a:r>
            <a:endParaRPr>
              <a:solidFill>
                <a:srgbClr val="999999"/>
              </a:solidFill>
              <a:highlight>
                <a:srgbClr val="FFFFFF"/>
              </a:highlight>
              <a:latin typeface="Georgia"/>
              <a:ea typeface="Georgia"/>
              <a:cs typeface="Georgia"/>
              <a:sym typeface="Georgia"/>
            </a:endParaRPr>
          </a:p>
          <a:p>
            <a:pPr indent="0" lvl="0" marL="0" rtl="0" algn="l">
              <a:lnSpc>
                <a:spcPct val="115000"/>
              </a:lnSpc>
              <a:spcBef>
                <a:spcPts val="0"/>
              </a:spcBef>
              <a:spcAft>
                <a:spcPts val="0"/>
              </a:spcAft>
              <a:buNone/>
            </a:pPr>
            <a:r>
              <a:t/>
            </a:r>
            <a:endParaRPr>
              <a:solidFill>
                <a:srgbClr val="999999"/>
              </a:solidFill>
              <a:highlight>
                <a:srgbClr val="FFFFFF"/>
              </a:highlight>
              <a:latin typeface="Georgia"/>
              <a:ea typeface="Georgia"/>
              <a:cs typeface="Georgia"/>
              <a:sym typeface="Georgia"/>
            </a:endParaRPr>
          </a:p>
          <a:p>
            <a:pPr indent="0" lvl="0" marL="0" rtl="0" algn="l">
              <a:spcBef>
                <a:spcPts val="0"/>
              </a:spcBef>
              <a:spcAft>
                <a:spcPts val="0"/>
              </a:spcAft>
              <a:buNone/>
            </a:pPr>
            <a:r>
              <a:t/>
            </a:r>
            <a:endParaRPr sz="1600">
              <a:solidFill>
                <a:srgbClr val="666666"/>
              </a:solidFill>
              <a:highlight>
                <a:srgbClr val="FFFFFF"/>
              </a:highlight>
              <a:latin typeface="Georgia"/>
              <a:ea typeface="Georgia"/>
              <a:cs typeface="Georgia"/>
              <a:sym typeface="Georgia"/>
            </a:endParaRPr>
          </a:p>
          <a:p>
            <a:pPr indent="0" lvl="0" marL="0" rtl="0" algn="l">
              <a:spcBef>
                <a:spcPts val="0"/>
              </a:spcBef>
              <a:spcAft>
                <a:spcPts val="0"/>
              </a:spcAft>
              <a:buNone/>
            </a:pPr>
            <a:r>
              <a:t/>
            </a:r>
            <a:endParaRPr b="1" sz="1500">
              <a:solidFill>
                <a:srgbClr val="626262"/>
              </a:solidFill>
              <a:highlight>
                <a:srgbClr val="F4F4F4"/>
              </a:highlight>
              <a:latin typeface="Open Sans"/>
              <a:ea typeface="Open Sans"/>
              <a:cs typeface="Open Sans"/>
              <a:sym typeface="Open Sans"/>
            </a:endParaRPr>
          </a:p>
          <a:p>
            <a:pPr indent="0" lvl="0" marL="0" rtl="0" algn="l">
              <a:spcBef>
                <a:spcPts val="0"/>
              </a:spcBef>
              <a:spcAft>
                <a:spcPts val="0"/>
              </a:spcAft>
              <a:buNone/>
            </a:pPr>
            <a:r>
              <a:t/>
            </a:r>
            <a:endParaRPr sz="1600">
              <a:solidFill>
                <a:srgbClr val="666666"/>
              </a:solidFill>
              <a:highlight>
                <a:srgbClr val="FFFFFF"/>
              </a:highlight>
              <a:latin typeface="Georgia"/>
              <a:ea typeface="Georgia"/>
              <a:cs typeface="Georgia"/>
              <a:sym typeface="Georgia"/>
            </a:endParaRPr>
          </a:p>
          <a:p>
            <a:pPr indent="0" lvl="0" marL="0" rtl="0" algn="l">
              <a:spcBef>
                <a:spcPts val="0"/>
              </a:spcBef>
              <a:spcAft>
                <a:spcPts val="0"/>
              </a:spcAft>
              <a:buNone/>
            </a:pPr>
            <a:r>
              <a:t/>
            </a:r>
            <a:endParaRPr sz="1600">
              <a:solidFill>
                <a:srgbClr val="666666"/>
              </a:solidFill>
              <a:highlight>
                <a:srgbClr val="FFFFFF"/>
              </a:highlight>
              <a:latin typeface="Georgia"/>
              <a:ea typeface="Georgia"/>
              <a:cs typeface="Georgia"/>
              <a:sym typeface="Georgia"/>
            </a:endParaRPr>
          </a:p>
        </p:txBody>
      </p:sp>
      <p:pic>
        <p:nvPicPr>
          <p:cNvPr id="311" name="Google Shape;311;p48"/>
          <p:cNvPicPr preferRelativeResize="0"/>
          <p:nvPr/>
        </p:nvPicPr>
        <p:blipFill>
          <a:blip r:embed="rId3">
            <a:alphaModFix/>
          </a:blip>
          <a:stretch>
            <a:fillRect/>
          </a:stretch>
        </p:blipFill>
        <p:spPr>
          <a:xfrm>
            <a:off x="566075" y="2872224"/>
            <a:ext cx="7846277" cy="1604926"/>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5" name="Shape 315"/>
        <p:cNvGrpSpPr/>
        <p:nvPr/>
      </p:nvGrpSpPr>
      <p:grpSpPr>
        <a:xfrm>
          <a:off x="0" y="0"/>
          <a:ext cx="0" cy="0"/>
          <a:chOff x="0" y="0"/>
          <a:chExt cx="0" cy="0"/>
        </a:xfrm>
      </p:grpSpPr>
      <p:sp>
        <p:nvSpPr>
          <p:cNvPr id="316" name="Google Shape;316;p49"/>
          <p:cNvSpPr txBox="1"/>
          <p:nvPr>
            <p:ph type="title"/>
          </p:nvPr>
        </p:nvSpPr>
        <p:spPr>
          <a:xfrm>
            <a:off x="311700" y="98550"/>
            <a:ext cx="8520600" cy="553200"/>
          </a:xfrm>
          <a:prstGeom prst="rect">
            <a:avLst/>
          </a:prstGeom>
        </p:spPr>
        <p:txBody>
          <a:bodyPr anchorCtr="0" anchor="t" bIns="91425" lIns="91425" spcFirstLastPara="1" rIns="91425" wrap="square" tIns="91425">
            <a:noAutofit/>
          </a:bodyPr>
          <a:lstStyle/>
          <a:p>
            <a:pPr indent="0" lvl="0" marL="914400" rtl="0" algn="l">
              <a:spcBef>
                <a:spcPts val="0"/>
              </a:spcBef>
              <a:spcAft>
                <a:spcPts val="0"/>
              </a:spcAft>
              <a:buNone/>
            </a:pPr>
            <a:r>
              <a:rPr b="0" lang="en" sz="2800">
                <a:latin typeface="Georgia"/>
                <a:ea typeface="Georgia"/>
                <a:cs typeface="Georgia"/>
                <a:sym typeface="Georgia"/>
              </a:rPr>
              <a:t> Captain of the Ship ( Kubelet ) </a:t>
            </a:r>
            <a:endParaRPr b="0" sz="2800">
              <a:latin typeface="Georgia"/>
              <a:ea typeface="Georgia"/>
              <a:cs typeface="Georgia"/>
              <a:sym typeface="Georgia"/>
            </a:endParaRPr>
          </a:p>
        </p:txBody>
      </p:sp>
      <p:pic>
        <p:nvPicPr>
          <p:cNvPr id="317" name="Google Shape;317;p49"/>
          <p:cNvPicPr preferRelativeResize="0"/>
          <p:nvPr/>
        </p:nvPicPr>
        <p:blipFill>
          <a:blip r:embed="rId3">
            <a:alphaModFix/>
          </a:blip>
          <a:stretch>
            <a:fillRect/>
          </a:stretch>
        </p:blipFill>
        <p:spPr>
          <a:xfrm>
            <a:off x="809725" y="2270975"/>
            <a:ext cx="7523499" cy="2642875"/>
          </a:xfrm>
          <a:prstGeom prst="rect">
            <a:avLst/>
          </a:prstGeom>
          <a:noFill/>
          <a:ln>
            <a:noFill/>
          </a:ln>
        </p:spPr>
      </p:pic>
      <p:sp>
        <p:nvSpPr>
          <p:cNvPr id="318" name="Google Shape;318;p49"/>
          <p:cNvSpPr txBox="1"/>
          <p:nvPr/>
        </p:nvSpPr>
        <p:spPr>
          <a:xfrm>
            <a:off x="311700" y="578850"/>
            <a:ext cx="8520600" cy="3974700"/>
          </a:xfrm>
          <a:prstGeom prst="rect">
            <a:avLst/>
          </a:prstGeom>
          <a:noFill/>
          <a:ln>
            <a:noFill/>
          </a:ln>
          <a:effectLst>
            <a:outerShdw blurRad="57150" rotWithShape="0" algn="bl" dir="5400000" dist="19050">
              <a:schemeClr val="lt1">
                <a:alpha val="50000"/>
              </a:schemeClr>
            </a:outerShdw>
            <a:reflection blurRad="0" dir="0" dist="0" endA="0" fadeDir="5400012" kx="0" rotWithShape="0" algn="bl" stPos="0" sy="-100000" ky="0"/>
          </a:effectLst>
        </p:spPr>
        <p:txBody>
          <a:bodyPr anchorCtr="0" anchor="t" bIns="91425" lIns="91425" spcFirstLastPara="1" rIns="91425" wrap="square" tIns="91425">
            <a:noAutofit/>
          </a:bodyPr>
          <a:lstStyle/>
          <a:p>
            <a:pPr indent="0" lvl="0" marL="457200" marR="0" rtl="0" algn="l">
              <a:lnSpc>
                <a:spcPct val="115000"/>
              </a:lnSpc>
              <a:spcBef>
                <a:spcPts val="0"/>
              </a:spcBef>
              <a:spcAft>
                <a:spcPts val="0"/>
              </a:spcAft>
              <a:buNone/>
            </a:pPr>
            <a:r>
              <a:t/>
            </a:r>
            <a:endParaRPr>
              <a:solidFill>
                <a:srgbClr val="6AA84F"/>
              </a:solidFill>
              <a:highlight>
                <a:schemeClr val="lt1"/>
              </a:highlight>
              <a:latin typeface="Georgia"/>
              <a:ea typeface="Georgia"/>
              <a:cs typeface="Georgia"/>
              <a:sym typeface="Georgia"/>
            </a:endParaRPr>
          </a:p>
          <a:p>
            <a:pPr indent="-298450" lvl="0" marL="457200" marR="0" rtl="0" algn="l">
              <a:lnSpc>
                <a:spcPct val="115000"/>
              </a:lnSpc>
              <a:spcBef>
                <a:spcPts val="0"/>
              </a:spcBef>
              <a:spcAft>
                <a:spcPts val="0"/>
              </a:spcAft>
              <a:buClr>
                <a:srgbClr val="0000FF"/>
              </a:buClr>
              <a:buSzPts val="1100"/>
              <a:buFont typeface="Georgia"/>
              <a:buChar char="●"/>
            </a:pPr>
            <a:r>
              <a:rPr lang="en">
                <a:solidFill>
                  <a:srgbClr val="6AA84F"/>
                </a:solidFill>
                <a:highlight>
                  <a:schemeClr val="lt1"/>
                </a:highlight>
                <a:latin typeface="Georgia"/>
                <a:ea typeface="Georgia"/>
                <a:cs typeface="Georgia"/>
                <a:sym typeface="Georgia"/>
              </a:rPr>
              <a:t>Manages all sort of activity on the ship</a:t>
            </a:r>
            <a:endParaRPr>
              <a:solidFill>
                <a:srgbClr val="6AA84F"/>
              </a:solidFill>
              <a:highlight>
                <a:schemeClr val="lt1"/>
              </a:highlight>
              <a:latin typeface="Georgia"/>
              <a:ea typeface="Georgia"/>
              <a:cs typeface="Georgia"/>
              <a:sym typeface="Georgia"/>
            </a:endParaRPr>
          </a:p>
          <a:p>
            <a:pPr indent="-298450" lvl="0" marL="457200" marR="0" rtl="0" algn="l">
              <a:lnSpc>
                <a:spcPct val="115000"/>
              </a:lnSpc>
              <a:spcBef>
                <a:spcPts val="0"/>
              </a:spcBef>
              <a:spcAft>
                <a:spcPts val="0"/>
              </a:spcAft>
              <a:buClr>
                <a:srgbClr val="0000FF"/>
              </a:buClr>
              <a:buSzPts val="1100"/>
              <a:buFont typeface="Georgia"/>
              <a:buChar char="●"/>
            </a:pPr>
            <a:r>
              <a:rPr lang="en">
                <a:solidFill>
                  <a:srgbClr val="6AA84F"/>
                </a:solidFill>
                <a:highlight>
                  <a:schemeClr val="lt1"/>
                </a:highlight>
                <a:latin typeface="Georgia"/>
                <a:ea typeface="Georgia"/>
                <a:cs typeface="Georgia"/>
                <a:sym typeface="Georgia"/>
              </a:rPr>
              <a:t>Let master ship knows they are interested to join</a:t>
            </a:r>
            <a:endParaRPr>
              <a:solidFill>
                <a:srgbClr val="6AA84F"/>
              </a:solidFill>
              <a:highlight>
                <a:schemeClr val="lt1"/>
              </a:highlight>
              <a:latin typeface="Georgia"/>
              <a:ea typeface="Georgia"/>
              <a:cs typeface="Georgia"/>
              <a:sym typeface="Georgia"/>
            </a:endParaRPr>
          </a:p>
          <a:p>
            <a:pPr indent="-298450" lvl="0" marL="457200" marR="0" rtl="0" algn="l">
              <a:lnSpc>
                <a:spcPct val="115000"/>
              </a:lnSpc>
              <a:spcBef>
                <a:spcPts val="0"/>
              </a:spcBef>
              <a:spcAft>
                <a:spcPts val="0"/>
              </a:spcAft>
              <a:buClr>
                <a:srgbClr val="0000FF"/>
              </a:buClr>
              <a:buSzPts val="1100"/>
              <a:buFont typeface="Georgia"/>
              <a:buChar char="●"/>
            </a:pPr>
            <a:r>
              <a:rPr lang="en">
                <a:solidFill>
                  <a:srgbClr val="6AA84F"/>
                </a:solidFill>
                <a:highlight>
                  <a:schemeClr val="lt1"/>
                </a:highlight>
                <a:latin typeface="Georgia"/>
                <a:ea typeface="Georgia"/>
                <a:cs typeface="Georgia"/>
                <a:sym typeface="Georgia"/>
              </a:rPr>
              <a:t>Sending reports back to master about the status of the ship</a:t>
            </a:r>
            <a:endParaRPr>
              <a:solidFill>
                <a:srgbClr val="6AA84F"/>
              </a:solidFill>
              <a:highlight>
                <a:schemeClr val="lt1"/>
              </a:highlight>
              <a:latin typeface="Georgia"/>
              <a:ea typeface="Georgia"/>
              <a:cs typeface="Georgia"/>
              <a:sym typeface="Georgia"/>
            </a:endParaRPr>
          </a:p>
          <a:p>
            <a:pPr indent="-298450" lvl="0" marL="457200" marR="0" rtl="0" algn="l">
              <a:lnSpc>
                <a:spcPct val="115000"/>
              </a:lnSpc>
              <a:spcBef>
                <a:spcPts val="0"/>
              </a:spcBef>
              <a:spcAft>
                <a:spcPts val="0"/>
              </a:spcAft>
              <a:buClr>
                <a:srgbClr val="0000FF"/>
              </a:buClr>
              <a:buSzPts val="1100"/>
              <a:buFont typeface="Georgia"/>
              <a:buChar char="●"/>
            </a:pPr>
            <a:r>
              <a:rPr lang="en">
                <a:solidFill>
                  <a:srgbClr val="6AA84F"/>
                </a:solidFill>
                <a:highlight>
                  <a:schemeClr val="lt1"/>
                </a:highlight>
                <a:latin typeface="Georgia"/>
                <a:ea typeface="Georgia"/>
                <a:cs typeface="Georgia"/>
                <a:sym typeface="Georgia"/>
              </a:rPr>
              <a:t>Sending reports about the status of the containers</a:t>
            </a:r>
            <a:endParaRPr>
              <a:solidFill>
                <a:srgbClr val="6AA84F"/>
              </a:solidFill>
              <a:highlight>
                <a:schemeClr val="lt1"/>
              </a:highlight>
              <a:latin typeface="Georgia"/>
              <a:ea typeface="Georgia"/>
              <a:cs typeface="Georgia"/>
              <a:sym typeface="Georgia"/>
            </a:endParaRPr>
          </a:p>
          <a:p>
            <a:pPr indent="-298450" lvl="0" marL="457200" marR="0" rtl="0" algn="l">
              <a:lnSpc>
                <a:spcPct val="115000"/>
              </a:lnSpc>
              <a:spcBef>
                <a:spcPts val="0"/>
              </a:spcBef>
              <a:spcAft>
                <a:spcPts val="0"/>
              </a:spcAft>
              <a:buClr>
                <a:srgbClr val="0000FF"/>
              </a:buClr>
              <a:buSzPts val="1100"/>
              <a:buFont typeface="Georgia"/>
              <a:buChar char="●"/>
            </a:pPr>
            <a:r>
              <a:rPr lang="en">
                <a:solidFill>
                  <a:srgbClr val="6AA84F"/>
                </a:solidFill>
                <a:highlight>
                  <a:schemeClr val="lt1"/>
                </a:highlight>
                <a:latin typeface="Georgia"/>
                <a:ea typeface="Georgia"/>
                <a:cs typeface="Georgia"/>
                <a:sym typeface="Georgia"/>
              </a:rPr>
              <a:t>Agent which runs on each nodes of the container</a:t>
            </a:r>
            <a:endParaRPr>
              <a:solidFill>
                <a:srgbClr val="6AA84F"/>
              </a:solidFill>
              <a:highlight>
                <a:schemeClr val="lt1"/>
              </a:highlight>
              <a:latin typeface="Georgia"/>
              <a:ea typeface="Georgia"/>
              <a:cs typeface="Georgia"/>
              <a:sym typeface="Georgia"/>
            </a:endParaRPr>
          </a:p>
          <a:p>
            <a:pPr indent="0" lvl="0" marL="0" rtl="0" algn="l">
              <a:lnSpc>
                <a:spcPct val="115000"/>
              </a:lnSpc>
              <a:spcBef>
                <a:spcPts val="0"/>
              </a:spcBef>
              <a:spcAft>
                <a:spcPts val="0"/>
              </a:spcAft>
              <a:buNone/>
            </a:pPr>
            <a:r>
              <a:t/>
            </a:r>
            <a:endParaRPr sz="400">
              <a:solidFill>
                <a:srgbClr val="0000FF"/>
              </a:solidFill>
            </a:endParaRPr>
          </a:p>
          <a:p>
            <a:pPr indent="0" lvl="0" marL="0" rtl="0" algn="l">
              <a:lnSpc>
                <a:spcPct val="115000"/>
              </a:lnSpc>
              <a:spcBef>
                <a:spcPts val="0"/>
              </a:spcBef>
              <a:spcAft>
                <a:spcPts val="0"/>
              </a:spcAft>
              <a:buNone/>
            </a:pPr>
            <a:r>
              <a:t/>
            </a:r>
            <a:endParaRPr sz="700"/>
          </a:p>
          <a:p>
            <a:pPr indent="0" lvl="0" marL="0" rtl="0" algn="l">
              <a:lnSpc>
                <a:spcPct val="115000"/>
              </a:lnSpc>
              <a:spcBef>
                <a:spcPts val="0"/>
              </a:spcBef>
              <a:spcAft>
                <a:spcPts val="0"/>
              </a:spcAft>
              <a:buNone/>
            </a:pPr>
            <a:r>
              <a:t/>
            </a:r>
            <a:endParaRPr>
              <a:solidFill>
                <a:srgbClr val="6AA84F"/>
              </a:solidFill>
              <a:highlight>
                <a:schemeClr val="lt1"/>
              </a:highlight>
              <a:latin typeface="Georgia"/>
              <a:ea typeface="Georgia"/>
              <a:cs typeface="Georgia"/>
              <a:sym typeface="Georgia"/>
            </a:endParaRPr>
          </a:p>
          <a:p>
            <a:pPr indent="0" lvl="0" marL="457200" rtl="0" algn="l">
              <a:lnSpc>
                <a:spcPct val="115000"/>
              </a:lnSpc>
              <a:spcBef>
                <a:spcPts val="0"/>
              </a:spcBef>
              <a:spcAft>
                <a:spcPts val="0"/>
              </a:spcAft>
              <a:buNone/>
            </a:pPr>
            <a:r>
              <a:t/>
            </a:r>
            <a:endParaRPr>
              <a:solidFill>
                <a:srgbClr val="999999"/>
              </a:solidFill>
              <a:highlight>
                <a:srgbClr val="FFFFFF"/>
              </a:highlight>
              <a:latin typeface="Georgia"/>
              <a:ea typeface="Georgia"/>
              <a:cs typeface="Georgia"/>
              <a:sym typeface="Georgia"/>
            </a:endParaRPr>
          </a:p>
          <a:p>
            <a:pPr indent="0" lvl="0" marL="457200" rtl="0" algn="l">
              <a:spcBef>
                <a:spcPts val="0"/>
              </a:spcBef>
              <a:spcAft>
                <a:spcPts val="0"/>
              </a:spcAft>
              <a:buNone/>
            </a:pPr>
            <a:r>
              <a:t/>
            </a:r>
            <a:endParaRPr>
              <a:solidFill>
                <a:srgbClr val="999999"/>
              </a:solidFill>
              <a:highlight>
                <a:srgbClr val="FFFFFF"/>
              </a:highlight>
              <a:latin typeface="Georgia"/>
              <a:ea typeface="Georgia"/>
              <a:cs typeface="Georgia"/>
              <a:sym typeface="Georgia"/>
            </a:endParaRPr>
          </a:p>
          <a:p>
            <a:pPr indent="0" lvl="0" marL="0" rtl="0" algn="l">
              <a:lnSpc>
                <a:spcPct val="115000"/>
              </a:lnSpc>
              <a:spcBef>
                <a:spcPts val="0"/>
              </a:spcBef>
              <a:spcAft>
                <a:spcPts val="0"/>
              </a:spcAft>
              <a:buNone/>
            </a:pPr>
            <a:r>
              <a:t/>
            </a:r>
            <a:endParaRPr>
              <a:solidFill>
                <a:srgbClr val="999999"/>
              </a:solidFill>
              <a:highlight>
                <a:srgbClr val="FFFFFF"/>
              </a:highlight>
              <a:latin typeface="Georgia"/>
              <a:ea typeface="Georgia"/>
              <a:cs typeface="Georgia"/>
              <a:sym typeface="Georgia"/>
            </a:endParaRPr>
          </a:p>
          <a:p>
            <a:pPr indent="0" lvl="0" marL="0" rtl="0" algn="l">
              <a:lnSpc>
                <a:spcPct val="115000"/>
              </a:lnSpc>
              <a:spcBef>
                <a:spcPts val="0"/>
              </a:spcBef>
              <a:spcAft>
                <a:spcPts val="0"/>
              </a:spcAft>
              <a:buNone/>
            </a:pPr>
            <a:r>
              <a:t/>
            </a:r>
            <a:endParaRPr>
              <a:solidFill>
                <a:srgbClr val="999999"/>
              </a:solidFill>
              <a:highlight>
                <a:srgbClr val="FFFFFF"/>
              </a:highlight>
              <a:latin typeface="Georgia"/>
              <a:ea typeface="Georgia"/>
              <a:cs typeface="Georgia"/>
              <a:sym typeface="Georgia"/>
            </a:endParaRPr>
          </a:p>
          <a:p>
            <a:pPr indent="0" lvl="0" marL="0" rtl="0" algn="l">
              <a:lnSpc>
                <a:spcPct val="115000"/>
              </a:lnSpc>
              <a:spcBef>
                <a:spcPts val="0"/>
              </a:spcBef>
              <a:spcAft>
                <a:spcPts val="0"/>
              </a:spcAft>
              <a:buNone/>
            </a:pPr>
            <a:r>
              <a:t/>
            </a:r>
            <a:endParaRPr>
              <a:solidFill>
                <a:srgbClr val="999999"/>
              </a:solidFill>
              <a:highlight>
                <a:srgbClr val="FFFFFF"/>
              </a:highlight>
              <a:latin typeface="Georgia"/>
              <a:ea typeface="Georgia"/>
              <a:cs typeface="Georgia"/>
              <a:sym typeface="Georgia"/>
            </a:endParaRPr>
          </a:p>
          <a:p>
            <a:pPr indent="0" lvl="0" marL="0" rtl="0" algn="l">
              <a:lnSpc>
                <a:spcPct val="115000"/>
              </a:lnSpc>
              <a:spcBef>
                <a:spcPts val="0"/>
              </a:spcBef>
              <a:spcAft>
                <a:spcPts val="0"/>
              </a:spcAft>
              <a:buNone/>
            </a:pPr>
            <a:r>
              <a:t/>
            </a:r>
            <a:endParaRPr>
              <a:solidFill>
                <a:srgbClr val="999999"/>
              </a:solidFill>
              <a:highlight>
                <a:srgbClr val="FFFFFF"/>
              </a:highlight>
              <a:latin typeface="Georgia"/>
              <a:ea typeface="Georgia"/>
              <a:cs typeface="Georgia"/>
              <a:sym typeface="Georgia"/>
            </a:endParaRPr>
          </a:p>
          <a:p>
            <a:pPr indent="0" lvl="0" marL="0" rtl="0" algn="l">
              <a:lnSpc>
                <a:spcPct val="115000"/>
              </a:lnSpc>
              <a:spcBef>
                <a:spcPts val="0"/>
              </a:spcBef>
              <a:spcAft>
                <a:spcPts val="0"/>
              </a:spcAft>
              <a:buNone/>
            </a:pPr>
            <a:r>
              <a:t/>
            </a:r>
            <a:endParaRPr>
              <a:solidFill>
                <a:srgbClr val="999999"/>
              </a:solidFill>
              <a:highlight>
                <a:srgbClr val="FFFFFF"/>
              </a:highlight>
              <a:latin typeface="Georgia"/>
              <a:ea typeface="Georgia"/>
              <a:cs typeface="Georgia"/>
              <a:sym typeface="Georgia"/>
            </a:endParaRPr>
          </a:p>
          <a:p>
            <a:pPr indent="0" lvl="0" marL="0" rtl="0" algn="l">
              <a:lnSpc>
                <a:spcPct val="115000"/>
              </a:lnSpc>
              <a:spcBef>
                <a:spcPts val="0"/>
              </a:spcBef>
              <a:spcAft>
                <a:spcPts val="0"/>
              </a:spcAft>
              <a:buNone/>
            </a:pPr>
            <a:r>
              <a:t/>
            </a:r>
            <a:endParaRPr>
              <a:solidFill>
                <a:srgbClr val="999999"/>
              </a:solidFill>
              <a:highlight>
                <a:srgbClr val="FFFFFF"/>
              </a:highlight>
              <a:latin typeface="Georgia"/>
              <a:ea typeface="Georgia"/>
              <a:cs typeface="Georgia"/>
              <a:sym typeface="Georgia"/>
            </a:endParaRPr>
          </a:p>
          <a:p>
            <a:pPr indent="0" lvl="0" marL="0" rtl="0" algn="l">
              <a:spcBef>
                <a:spcPts val="0"/>
              </a:spcBef>
              <a:spcAft>
                <a:spcPts val="0"/>
              </a:spcAft>
              <a:buNone/>
            </a:pPr>
            <a:r>
              <a:t/>
            </a:r>
            <a:endParaRPr sz="1600">
              <a:solidFill>
                <a:srgbClr val="666666"/>
              </a:solidFill>
              <a:highlight>
                <a:srgbClr val="FFFFFF"/>
              </a:highlight>
              <a:latin typeface="Georgia"/>
              <a:ea typeface="Georgia"/>
              <a:cs typeface="Georgia"/>
              <a:sym typeface="Georgia"/>
            </a:endParaRPr>
          </a:p>
          <a:p>
            <a:pPr indent="0" lvl="0" marL="0" rtl="0" algn="l">
              <a:spcBef>
                <a:spcPts val="0"/>
              </a:spcBef>
              <a:spcAft>
                <a:spcPts val="0"/>
              </a:spcAft>
              <a:buNone/>
            </a:pPr>
            <a:r>
              <a:t/>
            </a:r>
            <a:endParaRPr b="1" sz="1500">
              <a:solidFill>
                <a:srgbClr val="626262"/>
              </a:solidFill>
              <a:highlight>
                <a:srgbClr val="F4F4F4"/>
              </a:highlight>
              <a:latin typeface="Open Sans"/>
              <a:ea typeface="Open Sans"/>
              <a:cs typeface="Open Sans"/>
              <a:sym typeface="Open Sans"/>
            </a:endParaRPr>
          </a:p>
          <a:p>
            <a:pPr indent="0" lvl="0" marL="0" rtl="0" algn="l">
              <a:spcBef>
                <a:spcPts val="0"/>
              </a:spcBef>
              <a:spcAft>
                <a:spcPts val="0"/>
              </a:spcAft>
              <a:buNone/>
            </a:pPr>
            <a:r>
              <a:t/>
            </a:r>
            <a:endParaRPr sz="1600">
              <a:solidFill>
                <a:srgbClr val="666666"/>
              </a:solidFill>
              <a:highlight>
                <a:srgbClr val="FFFFFF"/>
              </a:highlight>
              <a:latin typeface="Georgia"/>
              <a:ea typeface="Georgia"/>
              <a:cs typeface="Georgia"/>
              <a:sym typeface="Georgia"/>
            </a:endParaRPr>
          </a:p>
          <a:p>
            <a:pPr indent="0" lvl="0" marL="0" rtl="0" algn="l">
              <a:spcBef>
                <a:spcPts val="0"/>
              </a:spcBef>
              <a:spcAft>
                <a:spcPts val="0"/>
              </a:spcAft>
              <a:buNone/>
            </a:pPr>
            <a:r>
              <a:t/>
            </a:r>
            <a:endParaRPr sz="1600">
              <a:solidFill>
                <a:srgbClr val="666666"/>
              </a:solidFill>
              <a:highlight>
                <a:srgbClr val="FFFFFF"/>
              </a:highlight>
              <a:latin typeface="Georgia"/>
              <a:ea typeface="Georgia"/>
              <a:cs typeface="Georgia"/>
              <a:sym typeface="Georgia"/>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2" name="Shape 322"/>
        <p:cNvGrpSpPr/>
        <p:nvPr/>
      </p:nvGrpSpPr>
      <p:grpSpPr>
        <a:xfrm>
          <a:off x="0" y="0"/>
          <a:ext cx="0" cy="0"/>
          <a:chOff x="0" y="0"/>
          <a:chExt cx="0" cy="0"/>
        </a:xfrm>
      </p:grpSpPr>
      <p:pic>
        <p:nvPicPr>
          <p:cNvPr id="323" name="Google Shape;323;p50"/>
          <p:cNvPicPr preferRelativeResize="0"/>
          <p:nvPr/>
        </p:nvPicPr>
        <p:blipFill>
          <a:blip r:embed="rId3">
            <a:alphaModFix/>
          </a:blip>
          <a:stretch>
            <a:fillRect/>
          </a:stretch>
        </p:blipFill>
        <p:spPr>
          <a:xfrm>
            <a:off x="809725" y="2270975"/>
            <a:ext cx="7523499" cy="2642875"/>
          </a:xfrm>
          <a:prstGeom prst="rect">
            <a:avLst/>
          </a:prstGeom>
          <a:noFill/>
          <a:ln>
            <a:noFill/>
          </a:ln>
        </p:spPr>
      </p:pic>
      <p:sp>
        <p:nvSpPr>
          <p:cNvPr id="324" name="Google Shape;324;p50"/>
          <p:cNvSpPr txBox="1"/>
          <p:nvPr>
            <p:ph type="title"/>
          </p:nvPr>
        </p:nvSpPr>
        <p:spPr>
          <a:xfrm>
            <a:off x="311700" y="98550"/>
            <a:ext cx="8520600" cy="55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en" sz="2800">
                <a:latin typeface="Georgia"/>
                <a:ea typeface="Georgia"/>
                <a:cs typeface="Georgia"/>
                <a:sym typeface="Georgia"/>
              </a:rPr>
              <a:t> Communication between Cargo Ships ( Kube-proxy)</a:t>
            </a:r>
            <a:endParaRPr b="0" sz="2800">
              <a:latin typeface="Georgia"/>
              <a:ea typeface="Georgia"/>
              <a:cs typeface="Georgia"/>
              <a:sym typeface="Georgia"/>
            </a:endParaRPr>
          </a:p>
        </p:txBody>
      </p:sp>
      <p:sp>
        <p:nvSpPr>
          <p:cNvPr id="325" name="Google Shape;325;p50"/>
          <p:cNvSpPr txBox="1"/>
          <p:nvPr/>
        </p:nvSpPr>
        <p:spPr>
          <a:xfrm>
            <a:off x="311700" y="694450"/>
            <a:ext cx="8277300" cy="4267200"/>
          </a:xfrm>
          <a:prstGeom prst="rect">
            <a:avLst/>
          </a:prstGeom>
          <a:noFill/>
          <a:ln>
            <a:noFill/>
          </a:ln>
          <a:effectLst>
            <a:outerShdw blurRad="57150" rotWithShape="0" algn="bl" dir="5400000" dist="19050">
              <a:schemeClr val="lt1">
                <a:alpha val="50000"/>
              </a:schemeClr>
            </a:outerShdw>
            <a:reflection blurRad="0" dir="0" dist="0" endA="0" fadeDir="5400012" kx="0" rotWithShape="0" algn="bl" stPos="0" sy="-100000" ky="0"/>
          </a:effectLst>
        </p:spPr>
        <p:txBody>
          <a:bodyPr anchorCtr="0" anchor="t" bIns="91425" lIns="91425" spcFirstLastPara="1" rIns="91425" wrap="square" tIns="91425">
            <a:noAutofit/>
          </a:bodyPr>
          <a:lstStyle/>
          <a:p>
            <a:pPr indent="-298450" lvl="0" marL="457200" marR="0" rtl="0" algn="l">
              <a:lnSpc>
                <a:spcPct val="115000"/>
              </a:lnSpc>
              <a:spcBef>
                <a:spcPts val="0"/>
              </a:spcBef>
              <a:spcAft>
                <a:spcPts val="0"/>
              </a:spcAft>
              <a:buClr>
                <a:srgbClr val="0000FF"/>
              </a:buClr>
              <a:buSzPts val="1100"/>
              <a:buFont typeface="Georgia"/>
              <a:buChar char="●"/>
            </a:pPr>
            <a:r>
              <a:rPr lang="en">
                <a:solidFill>
                  <a:srgbClr val="6AA84F"/>
                </a:solidFill>
                <a:highlight>
                  <a:schemeClr val="lt1"/>
                </a:highlight>
                <a:latin typeface="Georgia"/>
                <a:ea typeface="Georgia"/>
                <a:cs typeface="Georgia"/>
                <a:sym typeface="Georgia"/>
              </a:rPr>
              <a:t>How does two cargo ships communicate with each other? </a:t>
            </a:r>
            <a:endParaRPr>
              <a:solidFill>
                <a:srgbClr val="6AA84F"/>
              </a:solidFill>
              <a:highlight>
                <a:schemeClr val="lt1"/>
              </a:highlight>
              <a:latin typeface="Georgia"/>
              <a:ea typeface="Georgia"/>
              <a:cs typeface="Georgia"/>
              <a:sym typeface="Georgia"/>
            </a:endParaRPr>
          </a:p>
          <a:p>
            <a:pPr indent="-298450" lvl="0" marL="457200" marR="0" rtl="0" algn="l">
              <a:lnSpc>
                <a:spcPct val="115000"/>
              </a:lnSpc>
              <a:spcBef>
                <a:spcPts val="0"/>
              </a:spcBef>
              <a:spcAft>
                <a:spcPts val="0"/>
              </a:spcAft>
              <a:buClr>
                <a:srgbClr val="0000FF"/>
              </a:buClr>
              <a:buSzPts val="1100"/>
              <a:buFont typeface="Georgia"/>
              <a:buChar char="●"/>
            </a:pPr>
            <a:r>
              <a:rPr lang="en">
                <a:solidFill>
                  <a:srgbClr val="6AA84F"/>
                </a:solidFill>
                <a:highlight>
                  <a:schemeClr val="lt1"/>
                </a:highlight>
                <a:latin typeface="Georgia"/>
                <a:ea typeface="Georgia"/>
                <a:cs typeface="Georgia"/>
                <a:sym typeface="Georgia"/>
              </a:rPr>
              <a:t>How will web server running on one worker node reach out to DB server on another worker node? </a:t>
            </a:r>
            <a:endParaRPr>
              <a:solidFill>
                <a:srgbClr val="6AA84F"/>
              </a:solidFill>
              <a:highlight>
                <a:schemeClr val="lt1"/>
              </a:highlight>
              <a:latin typeface="Georgia"/>
              <a:ea typeface="Georgia"/>
              <a:cs typeface="Georgia"/>
              <a:sym typeface="Georgia"/>
            </a:endParaRPr>
          </a:p>
          <a:p>
            <a:pPr indent="-298450" lvl="0" marL="457200" marR="0" rtl="0" algn="l">
              <a:lnSpc>
                <a:spcPct val="115000"/>
              </a:lnSpc>
              <a:spcBef>
                <a:spcPts val="0"/>
              </a:spcBef>
              <a:spcAft>
                <a:spcPts val="0"/>
              </a:spcAft>
              <a:buClr>
                <a:srgbClr val="0000FF"/>
              </a:buClr>
              <a:buSzPts val="1100"/>
              <a:buFont typeface="Georgia"/>
              <a:buChar char="●"/>
            </a:pPr>
            <a:r>
              <a:rPr lang="en">
                <a:solidFill>
                  <a:srgbClr val="6AA84F"/>
                </a:solidFill>
                <a:highlight>
                  <a:schemeClr val="lt1"/>
                </a:highlight>
                <a:latin typeface="Georgia"/>
                <a:ea typeface="Georgia"/>
                <a:cs typeface="Georgia"/>
                <a:sym typeface="Georgia"/>
              </a:rPr>
              <a:t>Kube-proxy helps communication between worker nodes </a:t>
            </a:r>
            <a:endParaRPr>
              <a:solidFill>
                <a:srgbClr val="6AA84F"/>
              </a:solidFill>
              <a:highlight>
                <a:schemeClr val="lt1"/>
              </a:highlight>
              <a:latin typeface="Georgia"/>
              <a:ea typeface="Georgia"/>
              <a:cs typeface="Georgia"/>
              <a:sym typeface="Georgia"/>
            </a:endParaRPr>
          </a:p>
          <a:p>
            <a:pPr indent="0" lvl="0" marL="0" rtl="0" algn="l">
              <a:lnSpc>
                <a:spcPct val="115000"/>
              </a:lnSpc>
              <a:spcBef>
                <a:spcPts val="0"/>
              </a:spcBef>
              <a:spcAft>
                <a:spcPts val="0"/>
              </a:spcAft>
              <a:buNone/>
            </a:pPr>
            <a:r>
              <a:t/>
            </a:r>
            <a:endParaRPr sz="400">
              <a:solidFill>
                <a:srgbClr val="0000FF"/>
              </a:solidFill>
            </a:endParaRPr>
          </a:p>
          <a:p>
            <a:pPr indent="0" lvl="0" marL="0" rtl="0" algn="l">
              <a:lnSpc>
                <a:spcPct val="115000"/>
              </a:lnSpc>
              <a:spcBef>
                <a:spcPts val="0"/>
              </a:spcBef>
              <a:spcAft>
                <a:spcPts val="0"/>
              </a:spcAft>
              <a:buNone/>
            </a:pPr>
            <a:r>
              <a:t/>
            </a:r>
            <a:endParaRPr sz="700"/>
          </a:p>
          <a:p>
            <a:pPr indent="0" lvl="0" marL="0" rtl="0" algn="l">
              <a:lnSpc>
                <a:spcPct val="115000"/>
              </a:lnSpc>
              <a:spcBef>
                <a:spcPts val="0"/>
              </a:spcBef>
              <a:spcAft>
                <a:spcPts val="0"/>
              </a:spcAft>
              <a:buNone/>
            </a:pPr>
            <a:r>
              <a:t/>
            </a:r>
            <a:endParaRPr>
              <a:solidFill>
                <a:srgbClr val="6AA84F"/>
              </a:solidFill>
              <a:highlight>
                <a:schemeClr val="lt1"/>
              </a:highlight>
              <a:latin typeface="Georgia"/>
              <a:ea typeface="Georgia"/>
              <a:cs typeface="Georgia"/>
              <a:sym typeface="Georgia"/>
            </a:endParaRPr>
          </a:p>
          <a:p>
            <a:pPr indent="0" lvl="0" marL="457200" rtl="0" algn="l">
              <a:lnSpc>
                <a:spcPct val="115000"/>
              </a:lnSpc>
              <a:spcBef>
                <a:spcPts val="0"/>
              </a:spcBef>
              <a:spcAft>
                <a:spcPts val="0"/>
              </a:spcAft>
              <a:buNone/>
            </a:pPr>
            <a:r>
              <a:t/>
            </a:r>
            <a:endParaRPr>
              <a:solidFill>
                <a:srgbClr val="999999"/>
              </a:solidFill>
              <a:highlight>
                <a:srgbClr val="FFFFFF"/>
              </a:highlight>
              <a:latin typeface="Georgia"/>
              <a:ea typeface="Georgia"/>
              <a:cs typeface="Georgia"/>
              <a:sym typeface="Georgia"/>
            </a:endParaRPr>
          </a:p>
          <a:p>
            <a:pPr indent="0" lvl="0" marL="457200" rtl="0" algn="l">
              <a:spcBef>
                <a:spcPts val="0"/>
              </a:spcBef>
              <a:spcAft>
                <a:spcPts val="0"/>
              </a:spcAft>
              <a:buNone/>
            </a:pPr>
            <a:r>
              <a:t/>
            </a:r>
            <a:endParaRPr>
              <a:solidFill>
                <a:srgbClr val="999999"/>
              </a:solidFill>
              <a:highlight>
                <a:srgbClr val="FFFFFF"/>
              </a:highlight>
              <a:latin typeface="Georgia"/>
              <a:ea typeface="Georgia"/>
              <a:cs typeface="Georgia"/>
              <a:sym typeface="Georgia"/>
            </a:endParaRPr>
          </a:p>
          <a:p>
            <a:pPr indent="0" lvl="0" marL="0" rtl="0" algn="l">
              <a:lnSpc>
                <a:spcPct val="115000"/>
              </a:lnSpc>
              <a:spcBef>
                <a:spcPts val="0"/>
              </a:spcBef>
              <a:spcAft>
                <a:spcPts val="0"/>
              </a:spcAft>
              <a:buNone/>
            </a:pPr>
            <a:r>
              <a:t/>
            </a:r>
            <a:endParaRPr>
              <a:solidFill>
                <a:srgbClr val="999999"/>
              </a:solidFill>
              <a:highlight>
                <a:srgbClr val="FFFFFF"/>
              </a:highlight>
              <a:latin typeface="Georgia"/>
              <a:ea typeface="Georgia"/>
              <a:cs typeface="Georgia"/>
              <a:sym typeface="Georgia"/>
            </a:endParaRPr>
          </a:p>
          <a:p>
            <a:pPr indent="0" lvl="0" marL="0" rtl="0" algn="l">
              <a:lnSpc>
                <a:spcPct val="115000"/>
              </a:lnSpc>
              <a:spcBef>
                <a:spcPts val="0"/>
              </a:spcBef>
              <a:spcAft>
                <a:spcPts val="0"/>
              </a:spcAft>
              <a:buNone/>
            </a:pPr>
            <a:r>
              <a:t/>
            </a:r>
            <a:endParaRPr>
              <a:solidFill>
                <a:srgbClr val="999999"/>
              </a:solidFill>
              <a:highlight>
                <a:srgbClr val="FFFFFF"/>
              </a:highlight>
              <a:latin typeface="Georgia"/>
              <a:ea typeface="Georgia"/>
              <a:cs typeface="Georgia"/>
              <a:sym typeface="Georgia"/>
            </a:endParaRPr>
          </a:p>
          <a:p>
            <a:pPr indent="0" lvl="0" marL="0" rtl="0" algn="l">
              <a:lnSpc>
                <a:spcPct val="115000"/>
              </a:lnSpc>
              <a:spcBef>
                <a:spcPts val="0"/>
              </a:spcBef>
              <a:spcAft>
                <a:spcPts val="0"/>
              </a:spcAft>
              <a:buNone/>
            </a:pPr>
            <a:r>
              <a:t/>
            </a:r>
            <a:endParaRPr>
              <a:solidFill>
                <a:srgbClr val="999999"/>
              </a:solidFill>
              <a:highlight>
                <a:srgbClr val="FFFFFF"/>
              </a:highlight>
              <a:latin typeface="Georgia"/>
              <a:ea typeface="Georgia"/>
              <a:cs typeface="Georgia"/>
              <a:sym typeface="Georgia"/>
            </a:endParaRPr>
          </a:p>
          <a:p>
            <a:pPr indent="0" lvl="0" marL="0" rtl="0" algn="l">
              <a:lnSpc>
                <a:spcPct val="115000"/>
              </a:lnSpc>
              <a:spcBef>
                <a:spcPts val="0"/>
              </a:spcBef>
              <a:spcAft>
                <a:spcPts val="0"/>
              </a:spcAft>
              <a:buNone/>
            </a:pPr>
            <a:r>
              <a:t/>
            </a:r>
            <a:endParaRPr>
              <a:solidFill>
                <a:srgbClr val="999999"/>
              </a:solidFill>
              <a:highlight>
                <a:srgbClr val="FFFFFF"/>
              </a:highlight>
              <a:latin typeface="Georgia"/>
              <a:ea typeface="Georgia"/>
              <a:cs typeface="Georgia"/>
              <a:sym typeface="Georgia"/>
            </a:endParaRPr>
          </a:p>
          <a:p>
            <a:pPr indent="0" lvl="0" marL="0" rtl="0" algn="l">
              <a:lnSpc>
                <a:spcPct val="115000"/>
              </a:lnSpc>
              <a:spcBef>
                <a:spcPts val="0"/>
              </a:spcBef>
              <a:spcAft>
                <a:spcPts val="0"/>
              </a:spcAft>
              <a:buNone/>
            </a:pPr>
            <a:r>
              <a:t/>
            </a:r>
            <a:endParaRPr>
              <a:solidFill>
                <a:srgbClr val="999999"/>
              </a:solidFill>
              <a:highlight>
                <a:srgbClr val="FFFFFF"/>
              </a:highlight>
              <a:latin typeface="Georgia"/>
              <a:ea typeface="Georgia"/>
              <a:cs typeface="Georgia"/>
              <a:sym typeface="Georgia"/>
            </a:endParaRPr>
          </a:p>
          <a:p>
            <a:pPr indent="0" lvl="0" marL="0" rtl="0" algn="l">
              <a:lnSpc>
                <a:spcPct val="115000"/>
              </a:lnSpc>
              <a:spcBef>
                <a:spcPts val="0"/>
              </a:spcBef>
              <a:spcAft>
                <a:spcPts val="0"/>
              </a:spcAft>
              <a:buNone/>
            </a:pPr>
            <a:r>
              <a:t/>
            </a:r>
            <a:endParaRPr>
              <a:solidFill>
                <a:srgbClr val="999999"/>
              </a:solidFill>
              <a:highlight>
                <a:srgbClr val="FFFFFF"/>
              </a:highlight>
              <a:latin typeface="Georgia"/>
              <a:ea typeface="Georgia"/>
              <a:cs typeface="Georgia"/>
              <a:sym typeface="Georgia"/>
            </a:endParaRPr>
          </a:p>
          <a:p>
            <a:pPr indent="0" lvl="0" marL="0" rtl="0" algn="l">
              <a:spcBef>
                <a:spcPts val="0"/>
              </a:spcBef>
              <a:spcAft>
                <a:spcPts val="0"/>
              </a:spcAft>
              <a:buNone/>
            </a:pPr>
            <a:r>
              <a:t/>
            </a:r>
            <a:endParaRPr sz="1600">
              <a:solidFill>
                <a:srgbClr val="666666"/>
              </a:solidFill>
              <a:highlight>
                <a:srgbClr val="FFFFFF"/>
              </a:highlight>
              <a:latin typeface="Georgia"/>
              <a:ea typeface="Georgia"/>
              <a:cs typeface="Georgia"/>
              <a:sym typeface="Georgia"/>
            </a:endParaRPr>
          </a:p>
          <a:p>
            <a:pPr indent="0" lvl="0" marL="0" rtl="0" algn="l">
              <a:spcBef>
                <a:spcPts val="0"/>
              </a:spcBef>
              <a:spcAft>
                <a:spcPts val="0"/>
              </a:spcAft>
              <a:buNone/>
            </a:pPr>
            <a:r>
              <a:t/>
            </a:r>
            <a:endParaRPr b="1" sz="1500">
              <a:solidFill>
                <a:srgbClr val="626262"/>
              </a:solidFill>
              <a:highlight>
                <a:srgbClr val="F4F4F4"/>
              </a:highlight>
              <a:latin typeface="Open Sans"/>
              <a:ea typeface="Open Sans"/>
              <a:cs typeface="Open Sans"/>
              <a:sym typeface="Open Sans"/>
            </a:endParaRPr>
          </a:p>
          <a:p>
            <a:pPr indent="0" lvl="0" marL="0" rtl="0" algn="l">
              <a:spcBef>
                <a:spcPts val="0"/>
              </a:spcBef>
              <a:spcAft>
                <a:spcPts val="0"/>
              </a:spcAft>
              <a:buNone/>
            </a:pPr>
            <a:r>
              <a:t/>
            </a:r>
            <a:endParaRPr sz="1600">
              <a:solidFill>
                <a:srgbClr val="666666"/>
              </a:solidFill>
              <a:highlight>
                <a:srgbClr val="FFFFFF"/>
              </a:highlight>
              <a:latin typeface="Georgia"/>
              <a:ea typeface="Georgia"/>
              <a:cs typeface="Georgia"/>
              <a:sym typeface="Georgia"/>
            </a:endParaRPr>
          </a:p>
          <a:p>
            <a:pPr indent="0" lvl="0" marL="0" rtl="0" algn="l">
              <a:spcBef>
                <a:spcPts val="0"/>
              </a:spcBef>
              <a:spcAft>
                <a:spcPts val="0"/>
              </a:spcAft>
              <a:buNone/>
            </a:pPr>
            <a:r>
              <a:t/>
            </a:r>
            <a:endParaRPr sz="1600">
              <a:solidFill>
                <a:srgbClr val="666666"/>
              </a:solidFill>
              <a:highlight>
                <a:srgbClr val="FFFFFF"/>
              </a:highlight>
              <a:latin typeface="Georgia"/>
              <a:ea typeface="Georgia"/>
              <a:cs typeface="Georgia"/>
              <a:sym typeface="Georgia"/>
            </a:endParaRPr>
          </a:p>
        </p:txBody>
      </p:sp>
      <p:sp>
        <p:nvSpPr>
          <p:cNvPr id="326" name="Google Shape;326;p50"/>
          <p:cNvSpPr/>
          <p:nvPr/>
        </p:nvSpPr>
        <p:spPr>
          <a:xfrm>
            <a:off x="6312350" y="3251538"/>
            <a:ext cx="292200" cy="584400"/>
          </a:xfrm>
          <a:prstGeom prst="upArrow">
            <a:avLst>
              <a:gd fmla="val 50000" name="adj1"/>
              <a:gd fmla="val 50000" name="adj2"/>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50"/>
          <p:cNvSpPr/>
          <p:nvPr/>
        </p:nvSpPr>
        <p:spPr>
          <a:xfrm>
            <a:off x="7067150" y="3300213"/>
            <a:ext cx="292200" cy="584400"/>
          </a:xfrm>
          <a:prstGeom prst="downArrow">
            <a:avLst>
              <a:gd fmla="val 50000" name="adj1"/>
              <a:gd fmla="val 50000" name="adj2"/>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328" name="Google Shape;328;p50"/>
          <p:cNvSpPr/>
          <p:nvPr/>
        </p:nvSpPr>
        <p:spPr>
          <a:xfrm>
            <a:off x="5052325" y="3507275"/>
            <a:ext cx="1047000" cy="219000"/>
          </a:xfrm>
          <a:prstGeom prst="roundRect">
            <a:avLst>
              <a:gd fmla="val 16667" name="adj"/>
            </a:avLst>
          </a:prstGeom>
          <a:solidFill>
            <a:srgbClr val="FFFFFF"/>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latin typeface="Georgia"/>
                <a:ea typeface="Georgia"/>
                <a:cs typeface="Georgia"/>
                <a:sym typeface="Georgia"/>
              </a:rPr>
              <a:t>Kube-proxy</a:t>
            </a:r>
            <a:endParaRPr sz="1200">
              <a:latin typeface="Georgia"/>
              <a:ea typeface="Georgia"/>
              <a:cs typeface="Georgia"/>
              <a:sym typeface="Georgia"/>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2" name="Shape 332"/>
        <p:cNvGrpSpPr/>
        <p:nvPr/>
      </p:nvGrpSpPr>
      <p:grpSpPr>
        <a:xfrm>
          <a:off x="0" y="0"/>
          <a:ext cx="0" cy="0"/>
          <a:chOff x="0" y="0"/>
          <a:chExt cx="0" cy="0"/>
        </a:xfrm>
      </p:grpSpPr>
      <p:sp>
        <p:nvSpPr>
          <p:cNvPr id="333" name="Google Shape;333;p51"/>
          <p:cNvSpPr txBox="1"/>
          <p:nvPr>
            <p:ph type="title"/>
          </p:nvPr>
        </p:nvSpPr>
        <p:spPr>
          <a:xfrm>
            <a:off x="311700" y="98550"/>
            <a:ext cx="8520600" cy="553200"/>
          </a:xfrm>
          <a:prstGeom prst="rect">
            <a:avLst/>
          </a:prstGeom>
        </p:spPr>
        <p:txBody>
          <a:bodyPr anchorCtr="0" anchor="t" bIns="91425" lIns="91425" spcFirstLastPara="1" rIns="91425" wrap="square" tIns="91425">
            <a:noAutofit/>
          </a:bodyPr>
          <a:lstStyle/>
          <a:p>
            <a:pPr indent="0" lvl="0" marL="914400" rtl="0" algn="l">
              <a:spcBef>
                <a:spcPts val="0"/>
              </a:spcBef>
              <a:spcAft>
                <a:spcPts val="0"/>
              </a:spcAft>
              <a:buNone/>
            </a:pPr>
            <a:r>
              <a:rPr b="0" lang="en" sz="2800">
                <a:latin typeface="Georgia"/>
                <a:ea typeface="Georgia"/>
                <a:cs typeface="Georgia"/>
                <a:sym typeface="Georgia"/>
              </a:rPr>
              <a:t>   </a:t>
            </a:r>
            <a:r>
              <a:rPr b="0" lang="en" sz="2800">
                <a:latin typeface="Georgia"/>
                <a:ea typeface="Georgia"/>
                <a:cs typeface="Georgia"/>
                <a:sym typeface="Georgia"/>
              </a:rPr>
              <a:t>Overall Kubernetes Architecture</a:t>
            </a:r>
            <a:endParaRPr b="0" sz="2800">
              <a:latin typeface="Georgia"/>
              <a:ea typeface="Georgia"/>
              <a:cs typeface="Georgia"/>
              <a:sym typeface="Georgia"/>
            </a:endParaRPr>
          </a:p>
        </p:txBody>
      </p:sp>
      <p:sp>
        <p:nvSpPr>
          <p:cNvPr id="334" name="Google Shape;334;p51"/>
          <p:cNvSpPr txBox="1"/>
          <p:nvPr/>
        </p:nvSpPr>
        <p:spPr>
          <a:xfrm>
            <a:off x="311700" y="578850"/>
            <a:ext cx="8277300" cy="4382700"/>
          </a:xfrm>
          <a:prstGeom prst="rect">
            <a:avLst/>
          </a:prstGeom>
          <a:noFill/>
          <a:ln>
            <a:noFill/>
          </a:ln>
          <a:effectLst>
            <a:outerShdw blurRad="57150" rotWithShape="0" algn="bl" dir="5400000" dist="19050">
              <a:schemeClr val="lt1">
                <a:alpha val="50000"/>
              </a:schemeClr>
            </a:outerShdw>
            <a:reflection blurRad="0" dir="0" dist="0" endA="0" fadeDir="5400012" kx="0" rotWithShape="0" algn="bl" stPos="0" sy="-100000" ky="0"/>
          </a:effectLst>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t/>
            </a:r>
            <a:endParaRPr>
              <a:solidFill>
                <a:srgbClr val="6AA84F"/>
              </a:solidFill>
              <a:highlight>
                <a:schemeClr val="lt1"/>
              </a:highlight>
              <a:latin typeface="Georgia"/>
              <a:ea typeface="Georgia"/>
              <a:cs typeface="Georgia"/>
              <a:sym typeface="Georgia"/>
            </a:endParaRPr>
          </a:p>
          <a:p>
            <a:pPr indent="0" lvl="0" marL="457200" marR="0" rtl="0" algn="l">
              <a:lnSpc>
                <a:spcPct val="115000"/>
              </a:lnSpc>
              <a:spcBef>
                <a:spcPts val="0"/>
              </a:spcBef>
              <a:spcAft>
                <a:spcPts val="0"/>
              </a:spcAft>
              <a:buNone/>
            </a:pPr>
            <a:r>
              <a:t/>
            </a:r>
            <a:endParaRPr>
              <a:solidFill>
                <a:srgbClr val="6AA84F"/>
              </a:solidFill>
              <a:highlight>
                <a:schemeClr val="lt1"/>
              </a:highlight>
              <a:latin typeface="Georgia"/>
              <a:ea typeface="Georgia"/>
              <a:cs typeface="Georgia"/>
              <a:sym typeface="Georgia"/>
            </a:endParaRPr>
          </a:p>
          <a:p>
            <a:pPr indent="0" lvl="0" marL="0" marR="0" rtl="0" algn="l">
              <a:lnSpc>
                <a:spcPct val="115000"/>
              </a:lnSpc>
              <a:spcBef>
                <a:spcPts val="0"/>
              </a:spcBef>
              <a:spcAft>
                <a:spcPts val="0"/>
              </a:spcAft>
              <a:buNone/>
            </a:pPr>
            <a:r>
              <a:t/>
            </a:r>
            <a:endParaRPr>
              <a:solidFill>
                <a:srgbClr val="6AA84F"/>
              </a:solidFill>
              <a:highlight>
                <a:schemeClr val="lt1"/>
              </a:highlight>
              <a:latin typeface="Georgia"/>
              <a:ea typeface="Georgia"/>
              <a:cs typeface="Georgia"/>
              <a:sym typeface="Georgia"/>
            </a:endParaRPr>
          </a:p>
          <a:p>
            <a:pPr indent="0" lvl="0" marL="0" rtl="0" algn="l">
              <a:lnSpc>
                <a:spcPct val="115000"/>
              </a:lnSpc>
              <a:spcBef>
                <a:spcPts val="0"/>
              </a:spcBef>
              <a:spcAft>
                <a:spcPts val="0"/>
              </a:spcAft>
              <a:buNone/>
            </a:pPr>
            <a:r>
              <a:t/>
            </a:r>
            <a:endParaRPr sz="400">
              <a:solidFill>
                <a:srgbClr val="0000FF"/>
              </a:solidFill>
            </a:endParaRPr>
          </a:p>
          <a:p>
            <a:pPr indent="0" lvl="0" marL="0" rtl="0" algn="l">
              <a:lnSpc>
                <a:spcPct val="115000"/>
              </a:lnSpc>
              <a:spcBef>
                <a:spcPts val="0"/>
              </a:spcBef>
              <a:spcAft>
                <a:spcPts val="0"/>
              </a:spcAft>
              <a:buNone/>
            </a:pPr>
            <a:r>
              <a:t/>
            </a:r>
            <a:endParaRPr sz="700"/>
          </a:p>
          <a:p>
            <a:pPr indent="0" lvl="0" marL="0" rtl="0" algn="l">
              <a:lnSpc>
                <a:spcPct val="115000"/>
              </a:lnSpc>
              <a:spcBef>
                <a:spcPts val="0"/>
              </a:spcBef>
              <a:spcAft>
                <a:spcPts val="0"/>
              </a:spcAft>
              <a:buNone/>
            </a:pPr>
            <a:r>
              <a:t/>
            </a:r>
            <a:endParaRPr>
              <a:solidFill>
                <a:srgbClr val="6AA84F"/>
              </a:solidFill>
              <a:highlight>
                <a:schemeClr val="lt1"/>
              </a:highlight>
              <a:latin typeface="Georgia"/>
              <a:ea typeface="Georgia"/>
              <a:cs typeface="Georgia"/>
              <a:sym typeface="Georgia"/>
            </a:endParaRPr>
          </a:p>
          <a:p>
            <a:pPr indent="0" lvl="0" marL="457200" rtl="0" algn="l">
              <a:lnSpc>
                <a:spcPct val="115000"/>
              </a:lnSpc>
              <a:spcBef>
                <a:spcPts val="0"/>
              </a:spcBef>
              <a:spcAft>
                <a:spcPts val="0"/>
              </a:spcAft>
              <a:buNone/>
            </a:pPr>
            <a:r>
              <a:t/>
            </a:r>
            <a:endParaRPr>
              <a:solidFill>
                <a:srgbClr val="999999"/>
              </a:solidFill>
              <a:highlight>
                <a:srgbClr val="FFFFFF"/>
              </a:highlight>
              <a:latin typeface="Georgia"/>
              <a:ea typeface="Georgia"/>
              <a:cs typeface="Georgia"/>
              <a:sym typeface="Georgia"/>
            </a:endParaRPr>
          </a:p>
          <a:p>
            <a:pPr indent="0" lvl="0" marL="457200" rtl="0" algn="l">
              <a:spcBef>
                <a:spcPts val="0"/>
              </a:spcBef>
              <a:spcAft>
                <a:spcPts val="0"/>
              </a:spcAft>
              <a:buNone/>
            </a:pPr>
            <a:r>
              <a:t/>
            </a:r>
            <a:endParaRPr>
              <a:solidFill>
                <a:srgbClr val="999999"/>
              </a:solidFill>
              <a:highlight>
                <a:srgbClr val="FFFFFF"/>
              </a:highlight>
              <a:latin typeface="Georgia"/>
              <a:ea typeface="Georgia"/>
              <a:cs typeface="Georgia"/>
              <a:sym typeface="Georgia"/>
            </a:endParaRPr>
          </a:p>
          <a:p>
            <a:pPr indent="0" lvl="0" marL="0" rtl="0" algn="l">
              <a:lnSpc>
                <a:spcPct val="115000"/>
              </a:lnSpc>
              <a:spcBef>
                <a:spcPts val="0"/>
              </a:spcBef>
              <a:spcAft>
                <a:spcPts val="0"/>
              </a:spcAft>
              <a:buNone/>
            </a:pPr>
            <a:r>
              <a:t/>
            </a:r>
            <a:endParaRPr>
              <a:solidFill>
                <a:srgbClr val="999999"/>
              </a:solidFill>
              <a:highlight>
                <a:srgbClr val="FFFFFF"/>
              </a:highlight>
              <a:latin typeface="Georgia"/>
              <a:ea typeface="Georgia"/>
              <a:cs typeface="Georgia"/>
              <a:sym typeface="Georgia"/>
            </a:endParaRPr>
          </a:p>
          <a:p>
            <a:pPr indent="0" lvl="0" marL="0" rtl="0" algn="l">
              <a:lnSpc>
                <a:spcPct val="115000"/>
              </a:lnSpc>
              <a:spcBef>
                <a:spcPts val="0"/>
              </a:spcBef>
              <a:spcAft>
                <a:spcPts val="0"/>
              </a:spcAft>
              <a:buNone/>
            </a:pPr>
            <a:r>
              <a:t/>
            </a:r>
            <a:endParaRPr>
              <a:solidFill>
                <a:srgbClr val="999999"/>
              </a:solidFill>
              <a:highlight>
                <a:srgbClr val="FFFFFF"/>
              </a:highlight>
              <a:latin typeface="Georgia"/>
              <a:ea typeface="Georgia"/>
              <a:cs typeface="Georgia"/>
              <a:sym typeface="Georgia"/>
            </a:endParaRPr>
          </a:p>
          <a:p>
            <a:pPr indent="0" lvl="0" marL="0" rtl="0" algn="l">
              <a:lnSpc>
                <a:spcPct val="115000"/>
              </a:lnSpc>
              <a:spcBef>
                <a:spcPts val="0"/>
              </a:spcBef>
              <a:spcAft>
                <a:spcPts val="0"/>
              </a:spcAft>
              <a:buNone/>
            </a:pPr>
            <a:r>
              <a:t/>
            </a:r>
            <a:endParaRPr>
              <a:solidFill>
                <a:srgbClr val="999999"/>
              </a:solidFill>
              <a:highlight>
                <a:srgbClr val="FFFFFF"/>
              </a:highlight>
              <a:latin typeface="Georgia"/>
              <a:ea typeface="Georgia"/>
              <a:cs typeface="Georgia"/>
              <a:sym typeface="Georgia"/>
            </a:endParaRPr>
          </a:p>
          <a:p>
            <a:pPr indent="0" lvl="0" marL="0" rtl="0" algn="l">
              <a:lnSpc>
                <a:spcPct val="115000"/>
              </a:lnSpc>
              <a:spcBef>
                <a:spcPts val="0"/>
              </a:spcBef>
              <a:spcAft>
                <a:spcPts val="0"/>
              </a:spcAft>
              <a:buNone/>
            </a:pPr>
            <a:r>
              <a:t/>
            </a:r>
            <a:endParaRPr>
              <a:solidFill>
                <a:srgbClr val="999999"/>
              </a:solidFill>
              <a:highlight>
                <a:srgbClr val="FFFFFF"/>
              </a:highlight>
              <a:latin typeface="Georgia"/>
              <a:ea typeface="Georgia"/>
              <a:cs typeface="Georgia"/>
              <a:sym typeface="Georgia"/>
            </a:endParaRPr>
          </a:p>
          <a:p>
            <a:pPr indent="0" lvl="0" marL="0" rtl="0" algn="l">
              <a:lnSpc>
                <a:spcPct val="115000"/>
              </a:lnSpc>
              <a:spcBef>
                <a:spcPts val="0"/>
              </a:spcBef>
              <a:spcAft>
                <a:spcPts val="0"/>
              </a:spcAft>
              <a:buNone/>
            </a:pPr>
            <a:r>
              <a:t/>
            </a:r>
            <a:endParaRPr>
              <a:solidFill>
                <a:srgbClr val="999999"/>
              </a:solidFill>
              <a:highlight>
                <a:srgbClr val="FFFFFF"/>
              </a:highlight>
              <a:latin typeface="Georgia"/>
              <a:ea typeface="Georgia"/>
              <a:cs typeface="Georgia"/>
              <a:sym typeface="Georgia"/>
            </a:endParaRPr>
          </a:p>
          <a:p>
            <a:pPr indent="0" lvl="0" marL="0" rtl="0" algn="l">
              <a:lnSpc>
                <a:spcPct val="115000"/>
              </a:lnSpc>
              <a:spcBef>
                <a:spcPts val="0"/>
              </a:spcBef>
              <a:spcAft>
                <a:spcPts val="0"/>
              </a:spcAft>
              <a:buNone/>
            </a:pPr>
            <a:r>
              <a:t/>
            </a:r>
            <a:endParaRPr>
              <a:solidFill>
                <a:srgbClr val="999999"/>
              </a:solidFill>
              <a:highlight>
                <a:srgbClr val="FFFFFF"/>
              </a:highlight>
              <a:latin typeface="Georgia"/>
              <a:ea typeface="Georgia"/>
              <a:cs typeface="Georgia"/>
              <a:sym typeface="Georgia"/>
            </a:endParaRPr>
          </a:p>
          <a:p>
            <a:pPr indent="0" lvl="0" marL="0" rtl="0" algn="l">
              <a:spcBef>
                <a:spcPts val="0"/>
              </a:spcBef>
              <a:spcAft>
                <a:spcPts val="0"/>
              </a:spcAft>
              <a:buNone/>
            </a:pPr>
            <a:r>
              <a:t/>
            </a:r>
            <a:endParaRPr sz="1600">
              <a:solidFill>
                <a:srgbClr val="666666"/>
              </a:solidFill>
              <a:highlight>
                <a:srgbClr val="FFFFFF"/>
              </a:highlight>
              <a:latin typeface="Georgia"/>
              <a:ea typeface="Georgia"/>
              <a:cs typeface="Georgia"/>
              <a:sym typeface="Georgia"/>
            </a:endParaRPr>
          </a:p>
          <a:p>
            <a:pPr indent="0" lvl="0" marL="0" rtl="0" algn="l">
              <a:spcBef>
                <a:spcPts val="0"/>
              </a:spcBef>
              <a:spcAft>
                <a:spcPts val="0"/>
              </a:spcAft>
              <a:buNone/>
            </a:pPr>
            <a:r>
              <a:t/>
            </a:r>
            <a:endParaRPr b="1" sz="1500">
              <a:solidFill>
                <a:srgbClr val="626262"/>
              </a:solidFill>
              <a:highlight>
                <a:srgbClr val="F4F4F4"/>
              </a:highlight>
              <a:latin typeface="Open Sans"/>
              <a:ea typeface="Open Sans"/>
              <a:cs typeface="Open Sans"/>
              <a:sym typeface="Open Sans"/>
            </a:endParaRPr>
          </a:p>
          <a:p>
            <a:pPr indent="0" lvl="0" marL="0" rtl="0" algn="l">
              <a:spcBef>
                <a:spcPts val="0"/>
              </a:spcBef>
              <a:spcAft>
                <a:spcPts val="0"/>
              </a:spcAft>
              <a:buNone/>
            </a:pPr>
            <a:r>
              <a:t/>
            </a:r>
            <a:endParaRPr sz="1600">
              <a:solidFill>
                <a:srgbClr val="666666"/>
              </a:solidFill>
              <a:highlight>
                <a:srgbClr val="FFFFFF"/>
              </a:highlight>
              <a:latin typeface="Georgia"/>
              <a:ea typeface="Georgia"/>
              <a:cs typeface="Georgia"/>
              <a:sym typeface="Georgia"/>
            </a:endParaRPr>
          </a:p>
          <a:p>
            <a:pPr indent="0" lvl="0" marL="0" rtl="0" algn="l">
              <a:spcBef>
                <a:spcPts val="0"/>
              </a:spcBef>
              <a:spcAft>
                <a:spcPts val="0"/>
              </a:spcAft>
              <a:buNone/>
            </a:pPr>
            <a:r>
              <a:t/>
            </a:r>
            <a:endParaRPr sz="1600">
              <a:solidFill>
                <a:srgbClr val="666666"/>
              </a:solidFill>
              <a:highlight>
                <a:srgbClr val="FFFFFF"/>
              </a:highlight>
              <a:latin typeface="Georgia"/>
              <a:ea typeface="Georgia"/>
              <a:cs typeface="Georgia"/>
              <a:sym typeface="Georgia"/>
            </a:endParaRPr>
          </a:p>
        </p:txBody>
      </p:sp>
      <p:pic>
        <p:nvPicPr>
          <p:cNvPr id="335" name="Google Shape;335;p51"/>
          <p:cNvPicPr preferRelativeResize="0"/>
          <p:nvPr/>
        </p:nvPicPr>
        <p:blipFill>
          <a:blip r:embed="rId3">
            <a:alphaModFix/>
          </a:blip>
          <a:stretch>
            <a:fillRect/>
          </a:stretch>
        </p:blipFill>
        <p:spPr>
          <a:xfrm>
            <a:off x="876663" y="980649"/>
            <a:ext cx="7147378" cy="357909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 name="Shape 83"/>
        <p:cNvGrpSpPr/>
        <p:nvPr/>
      </p:nvGrpSpPr>
      <p:grpSpPr>
        <a:xfrm>
          <a:off x="0" y="0"/>
          <a:ext cx="0" cy="0"/>
          <a:chOff x="0" y="0"/>
          <a:chExt cx="0" cy="0"/>
        </a:xfrm>
      </p:grpSpPr>
      <p:sp>
        <p:nvSpPr>
          <p:cNvPr id="84" name="Google Shape;84;p16"/>
          <p:cNvSpPr txBox="1"/>
          <p:nvPr>
            <p:ph type="ctrTitle"/>
          </p:nvPr>
        </p:nvSpPr>
        <p:spPr>
          <a:xfrm>
            <a:off x="903800" y="1343904"/>
            <a:ext cx="7236900" cy="1430400"/>
          </a:xfrm>
          <a:prstGeom prst="rect">
            <a:avLst/>
          </a:prstGeom>
        </p:spPr>
        <p:txBody>
          <a:bodyPr anchorCtr="0" anchor="b" bIns="91425" lIns="91425" spcFirstLastPara="1" rIns="91425" wrap="square" tIns="91425">
            <a:noAutofit/>
          </a:bodyPr>
          <a:lstStyle/>
          <a:p>
            <a:pPr indent="0" lvl="0" marL="914400" rtl="0" algn="l">
              <a:spcBef>
                <a:spcPts val="0"/>
              </a:spcBef>
              <a:spcAft>
                <a:spcPts val="0"/>
              </a:spcAft>
              <a:buNone/>
            </a:pPr>
            <a:r>
              <a:rPr b="0" lang="en" sz="3000">
                <a:latin typeface="Georgia"/>
                <a:ea typeface="Georgia"/>
                <a:cs typeface="Georgia"/>
                <a:sym typeface="Georgia"/>
              </a:rPr>
              <a:t>    </a:t>
            </a:r>
            <a:r>
              <a:rPr b="0" lang="en" sz="3000">
                <a:latin typeface="Georgia"/>
                <a:ea typeface="Georgia"/>
                <a:cs typeface="Georgia"/>
                <a:sym typeface="Georgia"/>
              </a:rPr>
              <a:t>Introducing</a:t>
            </a:r>
            <a:r>
              <a:rPr b="0" lang="en" sz="3000">
                <a:latin typeface="Georgia"/>
                <a:ea typeface="Georgia"/>
                <a:cs typeface="Georgia"/>
                <a:sym typeface="Georgia"/>
              </a:rPr>
              <a:t> Kubernetes</a:t>
            </a:r>
            <a:endParaRPr b="0" sz="3600">
              <a:solidFill>
                <a:srgbClr val="434343"/>
              </a:solidFill>
              <a:latin typeface="Georgia"/>
              <a:ea typeface="Georgia"/>
              <a:cs typeface="Georgia"/>
              <a:sym typeface="Georgia"/>
            </a:endParaRPr>
          </a:p>
          <a:p>
            <a:pPr indent="0" lvl="0" marL="0" rtl="0" algn="ctr">
              <a:spcBef>
                <a:spcPts val="0"/>
              </a:spcBef>
              <a:spcAft>
                <a:spcPts val="0"/>
              </a:spcAft>
              <a:buNone/>
            </a:pPr>
            <a:r>
              <a:t/>
            </a:r>
            <a:endParaRPr b="0" sz="3400">
              <a:latin typeface="Georgia"/>
              <a:ea typeface="Georgia"/>
              <a:cs typeface="Georgia"/>
              <a:sym typeface="Georgia"/>
            </a:endParaRPr>
          </a:p>
        </p:txBody>
      </p:sp>
      <p:sp>
        <p:nvSpPr>
          <p:cNvPr id="85" name="Google Shape;85;p16"/>
          <p:cNvSpPr txBox="1"/>
          <p:nvPr/>
        </p:nvSpPr>
        <p:spPr>
          <a:xfrm>
            <a:off x="2125400" y="2888600"/>
            <a:ext cx="4874100" cy="48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A64D79"/>
                </a:solidFill>
                <a:latin typeface="Georgia"/>
                <a:ea typeface="Georgia"/>
                <a:cs typeface="Georgia"/>
                <a:sym typeface="Georgia"/>
              </a:rPr>
              <a:t>Automate contain</a:t>
            </a:r>
            <a:r>
              <a:rPr lang="en">
                <a:solidFill>
                  <a:srgbClr val="A64D79"/>
                </a:solidFill>
                <a:latin typeface="Georgia"/>
                <a:ea typeface="Georgia"/>
                <a:cs typeface="Georgia"/>
                <a:sym typeface="Georgia"/>
              </a:rPr>
              <a:t>er deployment,scaling &amp; management</a:t>
            </a:r>
            <a:endParaRPr>
              <a:solidFill>
                <a:srgbClr val="A64D79"/>
              </a:solidFill>
              <a:latin typeface="Georgia"/>
              <a:ea typeface="Georgia"/>
              <a:cs typeface="Georgia"/>
              <a:sym typeface="Georgia"/>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9" name="Shape 339"/>
        <p:cNvGrpSpPr/>
        <p:nvPr/>
      </p:nvGrpSpPr>
      <p:grpSpPr>
        <a:xfrm>
          <a:off x="0" y="0"/>
          <a:ext cx="0" cy="0"/>
          <a:chOff x="0" y="0"/>
          <a:chExt cx="0" cy="0"/>
        </a:xfrm>
      </p:grpSpPr>
      <p:sp>
        <p:nvSpPr>
          <p:cNvPr id="340" name="Google Shape;340;p52"/>
          <p:cNvSpPr txBox="1"/>
          <p:nvPr>
            <p:ph type="title"/>
          </p:nvPr>
        </p:nvSpPr>
        <p:spPr>
          <a:xfrm>
            <a:off x="359800" y="98550"/>
            <a:ext cx="8472600" cy="518400"/>
          </a:xfrm>
          <a:prstGeom prst="rect">
            <a:avLst/>
          </a:prstGeom>
        </p:spPr>
        <p:txBody>
          <a:bodyPr anchorCtr="0" anchor="t" bIns="91425" lIns="91425" spcFirstLastPara="1" rIns="91425" wrap="square" tIns="91425">
            <a:noAutofit/>
          </a:bodyPr>
          <a:lstStyle/>
          <a:p>
            <a:pPr indent="0" lvl="0" marL="914400" rtl="0" algn="l">
              <a:spcBef>
                <a:spcPts val="0"/>
              </a:spcBef>
              <a:spcAft>
                <a:spcPts val="0"/>
              </a:spcAft>
              <a:buNone/>
            </a:pPr>
            <a:r>
              <a:rPr b="0" lang="en" sz="2800">
                <a:latin typeface="Georgia"/>
                <a:ea typeface="Georgia"/>
                <a:cs typeface="Georgia"/>
                <a:sym typeface="Georgia"/>
              </a:rPr>
              <a:t>How to deploy an Application on K8s ?</a:t>
            </a:r>
            <a:endParaRPr b="0" sz="2800">
              <a:latin typeface="Georgia"/>
              <a:ea typeface="Georgia"/>
              <a:cs typeface="Georgia"/>
              <a:sym typeface="Georgia"/>
            </a:endParaRPr>
          </a:p>
        </p:txBody>
      </p:sp>
      <p:sp>
        <p:nvSpPr>
          <p:cNvPr id="341" name="Google Shape;341;p52"/>
          <p:cNvSpPr txBox="1"/>
          <p:nvPr/>
        </p:nvSpPr>
        <p:spPr>
          <a:xfrm>
            <a:off x="311700" y="616950"/>
            <a:ext cx="8331900" cy="4387200"/>
          </a:xfrm>
          <a:prstGeom prst="rect">
            <a:avLst/>
          </a:prstGeom>
          <a:noFill/>
          <a:ln>
            <a:noFill/>
          </a:ln>
          <a:effectLst>
            <a:outerShdw blurRad="57150" rotWithShape="0" algn="bl" dir="5400000" dist="19050">
              <a:schemeClr val="lt1">
                <a:alpha val="50000"/>
              </a:schemeClr>
            </a:outerShdw>
            <a:reflection blurRad="0" dir="0" dist="0" endA="0" fadeDir="5400012" kx="0" rotWithShape="0" algn="bl" stPos="0" sy="-100000" ky="0"/>
          </a:effectLst>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rgbClr val="999999"/>
                </a:solidFill>
                <a:highlight>
                  <a:srgbClr val="FFFFFF"/>
                </a:highlight>
                <a:latin typeface="Georgia"/>
                <a:ea typeface="Georgia"/>
                <a:cs typeface="Georgia"/>
                <a:sym typeface="Georgia"/>
              </a:rPr>
              <a:t>Everything in Kubernetes is represented by an object. You create and retrieve these objects via the Kubernetes API</a:t>
            </a:r>
            <a:endParaRPr>
              <a:solidFill>
                <a:srgbClr val="999999"/>
              </a:solidFill>
              <a:highlight>
                <a:srgbClr val="FFFFFF"/>
              </a:highlight>
              <a:latin typeface="Georgia"/>
              <a:ea typeface="Georgia"/>
              <a:cs typeface="Georgia"/>
              <a:sym typeface="Georgia"/>
            </a:endParaRPr>
          </a:p>
          <a:p>
            <a:pPr indent="0" lvl="0" marL="0" rtl="0" algn="l">
              <a:lnSpc>
                <a:spcPct val="115000"/>
              </a:lnSpc>
              <a:spcBef>
                <a:spcPts val="0"/>
              </a:spcBef>
              <a:spcAft>
                <a:spcPts val="0"/>
              </a:spcAft>
              <a:buNone/>
            </a:pPr>
            <a:r>
              <a:rPr lang="en">
                <a:solidFill>
                  <a:srgbClr val="999999"/>
                </a:solidFill>
                <a:highlight>
                  <a:srgbClr val="FFFFFF"/>
                </a:highlight>
                <a:latin typeface="Georgia"/>
                <a:ea typeface="Georgia"/>
                <a:cs typeface="Georgia"/>
                <a:sym typeface="Georgia"/>
              </a:rPr>
              <a:t>These objects are usually defined in one or more manifest files in either YAML or JSON format.</a:t>
            </a:r>
            <a:endParaRPr sz="600"/>
          </a:p>
          <a:p>
            <a:pPr indent="0" lvl="0" marL="0" rtl="0" algn="l">
              <a:lnSpc>
                <a:spcPct val="115000"/>
              </a:lnSpc>
              <a:spcBef>
                <a:spcPts val="0"/>
              </a:spcBef>
              <a:spcAft>
                <a:spcPts val="0"/>
              </a:spcAft>
              <a:buNone/>
            </a:pPr>
            <a:r>
              <a:t/>
            </a:r>
            <a:endParaRPr>
              <a:solidFill>
                <a:srgbClr val="999999"/>
              </a:solidFill>
              <a:highlight>
                <a:srgbClr val="FFFFFF"/>
              </a:highlight>
              <a:latin typeface="Georgia"/>
              <a:ea typeface="Georgia"/>
              <a:cs typeface="Georgia"/>
              <a:sym typeface="Georgia"/>
            </a:endParaRPr>
          </a:p>
          <a:p>
            <a:pPr indent="0" lvl="0" marL="0" rtl="0" algn="l">
              <a:lnSpc>
                <a:spcPct val="115000"/>
              </a:lnSpc>
              <a:spcBef>
                <a:spcPts val="0"/>
              </a:spcBef>
              <a:spcAft>
                <a:spcPts val="0"/>
              </a:spcAft>
              <a:buNone/>
            </a:pPr>
            <a:r>
              <a:t/>
            </a:r>
            <a:endParaRPr sz="1100">
              <a:solidFill>
                <a:srgbClr val="0000FF"/>
              </a:solidFill>
              <a:highlight>
                <a:schemeClr val="lt1"/>
              </a:highlight>
              <a:latin typeface="Georgia"/>
              <a:ea typeface="Georgia"/>
              <a:cs typeface="Georgia"/>
              <a:sym typeface="Georgia"/>
            </a:endParaRPr>
          </a:p>
          <a:p>
            <a:pPr indent="0" lvl="0" marL="0" rtl="0" algn="l">
              <a:lnSpc>
                <a:spcPct val="115000"/>
              </a:lnSpc>
              <a:spcBef>
                <a:spcPts val="0"/>
              </a:spcBef>
              <a:spcAft>
                <a:spcPts val="0"/>
              </a:spcAft>
              <a:buNone/>
            </a:pPr>
            <a:r>
              <a:t/>
            </a:r>
            <a:endParaRPr sz="400">
              <a:solidFill>
                <a:srgbClr val="0000FF"/>
              </a:solidFill>
            </a:endParaRPr>
          </a:p>
          <a:p>
            <a:pPr indent="0" lvl="0" marL="0" rtl="0" algn="l">
              <a:lnSpc>
                <a:spcPct val="115000"/>
              </a:lnSpc>
              <a:spcBef>
                <a:spcPts val="0"/>
              </a:spcBef>
              <a:spcAft>
                <a:spcPts val="0"/>
              </a:spcAft>
              <a:buNone/>
            </a:pPr>
            <a:r>
              <a:t/>
            </a:r>
            <a:endParaRPr sz="700"/>
          </a:p>
          <a:p>
            <a:pPr indent="0" lvl="0" marL="0" rtl="0" algn="l">
              <a:lnSpc>
                <a:spcPct val="115000"/>
              </a:lnSpc>
              <a:spcBef>
                <a:spcPts val="0"/>
              </a:spcBef>
              <a:spcAft>
                <a:spcPts val="0"/>
              </a:spcAft>
              <a:buNone/>
            </a:pPr>
            <a:r>
              <a:t/>
            </a:r>
            <a:endParaRPr>
              <a:solidFill>
                <a:srgbClr val="6AA84F"/>
              </a:solidFill>
              <a:highlight>
                <a:schemeClr val="lt1"/>
              </a:highlight>
              <a:latin typeface="Georgia"/>
              <a:ea typeface="Georgia"/>
              <a:cs typeface="Georgia"/>
              <a:sym typeface="Georgia"/>
            </a:endParaRPr>
          </a:p>
          <a:p>
            <a:pPr indent="0" lvl="0" marL="457200" rtl="0" algn="l">
              <a:lnSpc>
                <a:spcPct val="115000"/>
              </a:lnSpc>
              <a:spcBef>
                <a:spcPts val="0"/>
              </a:spcBef>
              <a:spcAft>
                <a:spcPts val="0"/>
              </a:spcAft>
              <a:buNone/>
            </a:pPr>
            <a:r>
              <a:t/>
            </a:r>
            <a:endParaRPr>
              <a:solidFill>
                <a:srgbClr val="999999"/>
              </a:solidFill>
              <a:highlight>
                <a:srgbClr val="FFFFFF"/>
              </a:highlight>
              <a:latin typeface="Georgia"/>
              <a:ea typeface="Georgia"/>
              <a:cs typeface="Georgia"/>
              <a:sym typeface="Georgia"/>
            </a:endParaRPr>
          </a:p>
          <a:p>
            <a:pPr indent="0" lvl="0" marL="457200" rtl="0" algn="l">
              <a:spcBef>
                <a:spcPts val="0"/>
              </a:spcBef>
              <a:spcAft>
                <a:spcPts val="0"/>
              </a:spcAft>
              <a:buNone/>
            </a:pPr>
            <a:r>
              <a:t/>
            </a:r>
            <a:endParaRPr>
              <a:solidFill>
                <a:srgbClr val="999999"/>
              </a:solidFill>
              <a:highlight>
                <a:srgbClr val="FFFFFF"/>
              </a:highlight>
              <a:latin typeface="Georgia"/>
              <a:ea typeface="Georgia"/>
              <a:cs typeface="Georgia"/>
              <a:sym typeface="Georgia"/>
            </a:endParaRPr>
          </a:p>
          <a:p>
            <a:pPr indent="0" lvl="0" marL="0" rtl="0" algn="l">
              <a:lnSpc>
                <a:spcPct val="115000"/>
              </a:lnSpc>
              <a:spcBef>
                <a:spcPts val="0"/>
              </a:spcBef>
              <a:spcAft>
                <a:spcPts val="0"/>
              </a:spcAft>
              <a:buNone/>
            </a:pPr>
            <a:r>
              <a:t/>
            </a:r>
            <a:endParaRPr>
              <a:solidFill>
                <a:srgbClr val="999999"/>
              </a:solidFill>
              <a:highlight>
                <a:srgbClr val="FFFFFF"/>
              </a:highlight>
              <a:latin typeface="Georgia"/>
              <a:ea typeface="Georgia"/>
              <a:cs typeface="Georgia"/>
              <a:sym typeface="Georgia"/>
            </a:endParaRPr>
          </a:p>
          <a:p>
            <a:pPr indent="0" lvl="0" marL="0" rtl="0" algn="l">
              <a:lnSpc>
                <a:spcPct val="115000"/>
              </a:lnSpc>
              <a:spcBef>
                <a:spcPts val="0"/>
              </a:spcBef>
              <a:spcAft>
                <a:spcPts val="0"/>
              </a:spcAft>
              <a:buNone/>
            </a:pPr>
            <a:r>
              <a:t/>
            </a:r>
            <a:endParaRPr>
              <a:solidFill>
                <a:srgbClr val="999999"/>
              </a:solidFill>
              <a:highlight>
                <a:srgbClr val="FFFFFF"/>
              </a:highlight>
              <a:latin typeface="Georgia"/>
              <a:ea typeface="Georgia"/>
              <a:cs typeface="Georgia"/>
              <a:sym typeface="Georgia"/>
            </a:endParaRPr>
          </a:p>
          <a:p>
            <a:pPr indent="0" lvl="0" marL="0" rtl="0" algn="l">
              <a:lnSpc>
                <a:spcPct val="115000"/>
              </a:lnSpc>
              <a:spcBef>
                <a:spcPts val="0"/>
              </a:spcBef>
              <a:spcAft>
                <a:spcPts val="0"/>
              </a:spcAft>
              <a:buNone/>
            </a:pPr>
            <a:r>
              <a:t/>
            </a:r>
            <a:endParaRPr>
              <a:solidFill>
                <a:srgbClr val="999999"/>
              </a:solidFill>
              <a:highlight>
                <a:srgbClr val="FFFFFF"/>
              </a:highlight>
              <a:latin typeface="Georgia"/>
              <a:ea typeface="Georgia"/>
              <a:cs typeface="Georgia"/>
              <a:sym typeface="Georgia"/>
            </a:endParaRPr>
          </a:p>
          <a:p>
            <a:pPr indent="0" lvl="0" marL="0" rtl="0" algn="l">
              <a:lnSpc>
                <a:spcPct val="115000"/>
              </a:lnSpc>
              <a:spcBef>
                <a:spcPts val="0"/>
              </a:spcBef>
              <a:spcAft>
                <a:spcPts val="0"/>
              </a:spcAft>
              <a:buNone/>
            </a:pPr>
            <a:r>
              <a:t/>
            </a:r>
            <a:endParaRPr>
              <a:solidFill>
                <a:srgbClr val="999999"/>
              </a:solidFill>
              <a:highlight>
                <a:srgbClr val="FFFFFF"/>
              </a:highlight>
              <a:latin typeface="Georgia"/>
              <a:ea typeface="Georgia"/>
              <a:cs typeface="Georgia"/>
              <a:sym typeface="Georgia"/>
            </a:endParaRPr>
          </a:p>
          <a:p>
            <a:pPr indent="0" lvl="0" marL="0" rtl="0" algn="l">
              <a:lnSpc>
                <a:spcPct val="115000"/>
              </a:lnSpc>
              <a:spcBef>
                <a:spcPts val="0"/>
              </a:spcBef>
              <a:spcAft>
                <a:spcPts val="0"/>
              </a:spcAft>
              <a:buNone/>
            </a:pPr>
            <a:r>
              <a:t/>
            </a:r>
            <a:endParaRPr>
              <a:solidFill>
                <a:srgbClr val="999999"/>
              </a:solidFill>
              <a:highlight>
                <a:srgbClr val="FFFFFF"/>
              </a:highlight>
              <a:latin typeface="Georgia"/>
              <a:ea typeface="Georgia"/>
              <a:cs typeface="Georgia"/>
              <a:sym typeface="Georgia"/>
            </a:endParaRPr>
          </a:p>
          <a:p>
            <a:pPr indent="0" lvl="0" marL="0" rtl="0" algn="l">
              <a:lnSpc>
                <a:spcPct val="115000"/>
              </a:lnSpc>
              <a:spcBef>
                <a:spcPts val="0"/>
              </a:spcBef>
              <a:spcAft>
                <a:spcPts val="0"/>
              </a:spcAft>
              <a:buNone/>
            </a:pPr>
            <a:r>
              <a:t/>
            </a:r>
            <a:endParaRPr>
              <a:solidFill>
                <a:srgbClr val="999999"/>
              </a:solidFill>
              <a:highlight>
                <a:srgbClr val="FFFFFF"/>
              </a:highlight>
              <a:latin typeface="Georgia"/>
              <a:ea typeface="Georgia"/>
              <a:cs typeface="Georgia"/>
              <a:sym typeface="Georgia"/>
            </a:endParaRPr>
          </a:p>
          <a:p>
            <a:pPr indent="0" lvl="0" marL="0" rtl="0" algn="l">
              <a:spcBef>
                <a:spcPts val="0"/>
              </a:spcBef>
              <a:spcAft>
                <a:spcPts val="0"/>
              </a:spcAft>
              <a:buNone/>
            </a:pPr>
            <a:r>
              <a:t/>
            </a:r>
            <a:endParaRPr sz="1600">
              <a:solidFill>
                <a:srgbClr val="666666"/>
              </a:solidFill>
              <a:highlight>
                <a:srgbClr val="FFFFFF"/>
              </a:highlight>
              <a:latin typeface="Georgia"/>
              <a:ea typeface="Georgia"/>
              <a:cs typeface="Georgia"/>
              <a:sym typeface="Georgia"/>
            </a:endParaRPr>
          </a:p>
          <a:p>
            <a:pPr indent="0" lvl="0" marL="0" rtl="0" algn="l">
              <a:spcBef>
                <a:spcPts val="0"/>
              </a:spcBef>
              <a:spcAft>
                <a:spcPts val="0"/>
              </a:spcAft>
              <a:buNone/>
            </a:pPr>
            <a:r>
              <a:t/>
            </a:r>
            <a:endParaRPr b="1" sz="1500">
              <a:solidFill>
                <a:srgbClr val="626262"/>
              </a:solidFill>
              <a:highlight>
                <a:srgbClr val="F4F4F4"/>
              </a:highlight>
              <a:latin typeface="Open Sans"/>
              <a:ea typeface="Open Sans"/>
              <a:cs typeface="Open Sans"/>
              <a:sym typeface="Open Sans"/>
            </a:endParaRPr>
          </a:p>
          <a:p>
            <a:pPr indent="0" lvl="0" marL="0" rtl="0" algn="l">
              <a:spcBef>
                <a:spcPts val="0"/>
              </a:spcBef>
              <a:spcAft>
                <a:spcPts val="0"/>
              </a:spcAft>
              <a:buNone/>
            </a:pPr>
            <a:r>
              <a:t/>
            </a:r>
            <a:endParaRPr sz="1600">
              <a:solidFill>
                <a:srgbClr val="666666"/>
              </a:solidFill>
              <a:highlight>
                <a:srgbClr val="FFFFFF"/>
              </a:highlight>
              <a:latin typeface="Georgia"/>
              <a:ea typeface="Georgia"/>
              <a:cs typeface="Georgia"/>
              <a:sym typeface="Georgia"/>
            </a:endParaRPr>
          </a:p>
          <a:p>
            <a:pPr indent="0" lvl="0" marL="0" rtl="0" algn="l">
              <a:spcBef>
                <a:spcPts val="0"/>
              </a:spcBef>
              <a:spcAft>
                <a:spcPts val="0"/>
              </a:spcAft>
              <a:buNone/>
            </a:pPr>
            <a:r>
              <a:t/>
            </a:r>
            <a:endParaRPr sz="1600">
              <a:solidFill>
                <a:srgbClr val="666666"/>
              </a:solidFill>
              <a:highlight>
                <a:srgbClr val="FFFFFF"/>
              </a:highlight>
              <a:latin typeface="Georgia"/>
              <a:ea typeface="Georgia"/>
              <a:cs typeface="Georgia"/>
              <a:sym typeface="Georgia"/>
            </a:endParaRPr>
          </a:p>
        </p:txBody>
      </p:sp>
      <p:pic>
        <p:nvPicPr>
          <p:cNvPr id="342" name="Google Shape;342;p52"/>
          <p:cNvPicPr preferRelativeResize="0"/>
          <p:nvPr/>
        </p:nvPicPr>
        <p:blipFill>
          <a:blip r:embed="rId3">
            <a:alphaModFix/>
          </a:blip>
          <a:stretch>
            <a:fillRect/>
          </a:stretch>
        </p:blipFill>
        <p:spPr>
          <a:xfrm>
            <a:off x="1048525" y="1541475"/>
            <a:ext cx="6155801" cy="3462624"/>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6" name="Shape 346"/>
        <p:cNvGrpSpPr/>
        <p:nvPr/>
      </p:nvGrpSpPr>
      <p:grpSpPr>
        <a:xfrm>
          <a:off x="0" y="0"/>
          <a:ext cx="0" cy="0"/>
          <a:chOff x="0" y="0"/>
          <a:chExt cx="0" cy="0"/>
        </a:xfrm>
      </p:grpSpPr>
      <p:sp>
        <p:nvSpPr>
          <p:cNvPr id="347" name="Google Shape;347;p53"/>
          <p:cNvSpPr txBox="1"/>
          <p:nvPr/>
        </p:nvSpPr>
        <p:spPr>
          <a:xfrm>
            <a:off x="566925" y="744325"/>
            <a:ext cx="7846500" cy="3941100"/>
          </a:xfrm>
          <a:prstGeom prst="rect">
            <a:avLst/>
          </a:prstGeom>
          <a:noFill/>
          <a:ln>
            <a:noFill/>
          </a:ln>
          <a:effectLst>
            <a:outerShdw blurRad="57150" rotWithShape="0" algn="bl" dir="5400000" dist="19050">
              <a:schemeClr val="lt1">
                <a:alpha val="50000"/>
              </a:schemeClr>
            </a:outerShdw>
            <a:reflection blurRad="0" dir="0" dist="0" endA="0" fadeDir="5400012" kx="0" rotWithShape="0" algn="bl" stPos="0" sy="-100000" ky="0"/>
          </a:effectLst>
        </p:spPr>
        <p:txBody>
          <a:bodyPr anchorCtr="0" anchor="ctr" bIns="91425" lIns="91425" spcFirstLastPara="1" rIns="91425" wrap="square" tIns="91425">
            <a:noAutofit/>
          </a:bodyPr>
          <a:lstStyle/>
          <a:p>
            <a:pPr indent="0" lvl="0" marL="2743200" rtl="0" algn="l">
              <a:lnSpc>
                <a:spcPct val="115000"/>
              </a:lnSpc>
              <a:spcBef>
                <a:spcPts val="0"/>
              </a:spcBef>
              <a:spcAft>
                <a:spcPts val="0"/>
              </a:spcAft>
              <a:buNone/>
            </a:pPr>
            <a:r>
              <a:t/>
            </a:r>
            <a:endParaRPr sz="3100">
              <a:solidFill>
                <a:srgbClr val="FF0000"/>
              </a:solidFill>
              <a:highlight>
                <a:srgbClr val="FFFFFF"/>
              </a:highlight>
              <a:latin typeface="Permanent Marker"/>
              <a:ea typeface="Permanent Marker"/>
              <a:cs typeface="Permanent Marker"/>
              <a:sym typeface="Permanent Marker"/>
            </a:endParaRPr>
          </a:p>
          <a:p>
            <a:pPr indent="0" lvl="0" marL="0" rtl="0" algn="l">
              <a:spcBef>
                <a:spcPts val="0"/>
              </a:spcBef>
              <a:spcAft>
                <a:spcPts val="0"/>
              </a:spcAft>
              <a:buNone/>
            </a:pPr>
            <a:r>
              <a:t/>
            </a:r>
            <a:endParaRPr sz="1600">
              <a:solidFill>
                <a:srgbClr val="666666"/>
              </a:solidFill>
              <a:highlight>
                <a:srgbClr val="FFFFFF"/>
              </a:highlight>
              <a:latin typeface="Georgia"/>
              <a:ea typeface="Georgia"/>
              <a:cs typeface="Georgia"/>
              <a:sym typeface="Georgia"/>
            </a:endParaRPr>
          </a:p>
          <a:p>
            <a:pPr indent="0" lvl="0" marL="0" rtl="0" algn="l">
              <a:spcBef>
                <a:spcPts val="0"/>
              </a:spcBef>
              <a:spcAft>
                <a:spcPts val="0"/>
              </a:spcAft>
              <a:buNone/>
            </a:pPr>
            <a:r>
              <a:t/>
            </a:r>
            <a:endParaRPr b="1" sz="1500">
              <a:solidFill>
                <a:srgbClr val="626262"/>
              </a:solidFill>
              <a:highlight>
                <a:srgbClr val="F4F4F4"/>
              </a:highlight>
              <a:latin typeface="Open Sans"/>
              <a:ea typeface="Open Sans"/>
              <a:cs typeface="Open Sans"/>
              <a:sym typeface="Open Sans"/>
            </a:endParaRPr>
          </a:p>
          <a:p>
            <a:pPr indent="0" lvl="0" marL="0" rtl="0" algn="l">
              <a:spcBef>
                <a:spcPts val="0"/>
              </a:spcBef>
              <a:spcAft>
                <a:spcPts val="0"/>
              </a:spcAft>
              <a:buNone/>
            </a:pPr>
            <a:r>
              <a:t/>
            </a:r>
            <a:endParaRPr sz="1600">
              <a:solidFill>
                <a:srgbClr val="666666"/>
              </a:solidFill>
              <a:highlight>
                <a:srgbClr val="FFFFFF"/>
              </a:highlight>
              <a:latin typeface="Georgia"/>
              <a:ea typeface="Georgia"/>
              <a:cs typeface="Georgia"/>
              <a:sym typeface="Georgia"/>
            </a:endParaRPr>
          </a:p>
          <a:p>
            <a:pPr indent="0" lvl="0" marL="0" rtl="0" algn="l">
              <a:spcBef>
                <a:spcPts val="0"/>
              </a:spcBef>
              <a:spcAft>
                <a:spcPts val="0"/>
              </a:spcAft>
              <a:buNone/>
            </a:pPr>
            <a:r>
              <a:t/>
            </a:r>
            <a:endParaRPr sz="1600">
              <a:solidFill>
                <a:srgbClr val="666666"/>
              </a:solidFill>
              <a:highlight>
                <a:srgbClr val="FFFFFF"/>
              </a:highlight>
              <a:latin typeface="Georgia"/>
              <a:ea typeface="Georgia"/>
              <a:cs typeface="Georgia"/>
              <a:sym typeface="Georgia"/>
            </a:endParaRPr>
          </a:p>
        </p:txBody>
      </p:sp>
      <p:pic>
        <p:nvPicPr>
          <p:cNvPr id="348" name="Google Shape;348;p53"/>
          <p:cNvPicPr preferRelativeResize="0"/>
          <p:nvPr/>
        </p:nvPicPr>
        <p:blipFill>
          <a:blip r:embed="rId3">
            <a:alphaModFix/>
          </a:blip>
          <a:stretch>
            <a:fillRect/>
          </a:stretch>
        </p:blipFill>
        <p:spPr>
          <a:xfrm>
            <a:off x="2133600" y="810350"/>
            <a:ext cx="4876800" cy="3657600"/>
          </a:xfrm>
          <a:prstGeom prst="rect">
            <a:avLst/>
          </a:prstGeom>
          <a:noFill/>
          <a:ln>
            <a:noFill/>
          </a:ln>
        </p:spPr>
      </p:pic>
      <p:pic>
        <p:nvPicPr>
          <p:cNvPr id="349" name="Google Shape;349;p53"/>
          <p:cNvPicPr preferRelativeResize="0"/>
          <p:nvPr/>
        </p:nvPicPr>
        <p:blipFill>
          <a:blip r:embed="rId4">
            <a:alphaModFix/>
          </a:blip>
          <a:stretch>
            <a:fillRect/>
          </a:stretch>
        </p:blipFill>
        <p:spPr>
          <a:xfrm>
            <a:off x="109800" y="86525"/>
            <a:ext cx="533400" cy="4000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 name="Shape 89"/>
        <p:cNvGrpSpPr/>
        <p:nvPr/>
      </p:nvGrpSpPr>
      <p:grpSpPr>
        <a:xfrm>
          <a:off x="0" y="0"/>
          <a:ext cx="0" cy="0"/>
          <a:chOff x="0" y="0"/>
          <a:chExt cx="0" cy="0"/>
        </a:xfrm>
      </p:grpSpPr>
      <p:sp>
        <p:nvSpPr>
          <p:cNvPr id="90" name="Google Shape;90;p17"/>
          <p:cNvSpPr txBox="1"/>
          <p:nvPr>
            <p:ph type="title"/>
          </p:nvPr>
        </p:nvSpPr>
        <p:spPr>
          <a:xfrm>
            <a:off x="311700" y="202800"/>
            <a:ext cx="8520600" cy="707400"/>
          </a:xfrm>
          <a:prstGeom prst="rect">
            <a:avLst/>
          </a:prstGeom>
        </p:spPr>
        <p:txBody>
          <a:bodyPr anchorCtr="0" anchor="t" bIns="91425" lIns="91425" spcFirstLastPara="1" rIns="91425" wrap="square" tIns="91425">
            <a:noAutofit/>
          </a:bodyPr>
          <a:lstStyle/>
          <a:p>
            <a:pPr indent="0" lvl="0" marL="1371600" rtl="0" algn="l">
              <a:spcBef>
                <a:spcPts val="0"/>
              </a:spcBef>
              <a:spcAft>
                <a:spcPts val="0"/>
              </a:spcAft>
              <a:buNone/>
            </a:pPr>
            <a:r>
              <a:rPr b="0" lang="en" sz="3000">
                <a:latin typeface="Georgia"/>
                <a:ea typeface="Georgia"/>
                <a:cs typeface="Georgia"/>
                <a:sym typeface="Georgia"/>
              </a:rPr>
              <a:t>What this session cover ?</a:t>
            </a:r>
            <a:endParaRPr b="0" sz="3000">
              <a:latin typeface="Georgia"/>
              <a:ea typeface="Georgia"/>
              <a:cs typeface="Georgia"/>
              <a:sym typeface="Georgia"/>
            </a:endParaRPr>
          </a:p>
        </p:txBody>
      </p:sp>
      <p:sp>
        <p:nvSpPr>
          <p:cNvPr id="91" name="Google Shape;91;p17"/>
          <p:cNvSpPr txBox="1"/>
          <p:nvPr/>
        </p:nvSpPr>
        <p:spPr>
          <a:xfrm>
            <a:off x="566925" y="1152425"/>
            <a:ext cx="7846500" cy="81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666666"/>
                </a:solidFill>
                <a:latin typeface="Georgia"/>
                <a:ea typeface="Georgia"/>
                <a:cs typeface="Georgia"/>
                <a:sym typeface="Georgia"/>
              </a:rPr>
              <a:t>This session aimed at individual who have Zero knowledge of Kubernetes and would like to gain real time of </a:t>
            </a:r>
            <a:r>
              <a:rPr lang="en">
                <a:solidFill>
                  <a:srgbClr val="666666"/>
                </a:solidFill>
                <a:latin typeface="Georgia"/>
                <a:ea typeface="Georgia"/>
                <a:cs typeface="Georgia"/>
                <a:sym typeface="Georgia"/>
              </a:rPr>
              <a:t>experience</a:t>
            </a:r>
            <a:r>
              <a:rPr lang="en">
                <a:solidFill>
                  <a:srgbClr val="666666"/>
                </a:solidFill>
                <a:latin typeface="Georgia"/>
                <a:ea typeface="Georgia"/>
                <a:cs typeface="Georgia"/>
                <a:sym typeface="Georgia"/>
              </a:rPr>
              <a:t> of Kubernetes.</a:t>
            </a:r>
            <a:endParaRPr>
              <a:solidFill>
                <a:srgbClr val="666666"/>
              </a:solidFill>
              <a:latin typeface="Georgia"/>
              <a:ea typeface="Georgia"/>
              <a:cs typeface="Georgia"/>
              <a:sym typeface="Georgia"/>
            </a:endParaRPr>
          </a:p>
        </p:txBody>
      </p:sp>
      <p:pic>
        <p:nvPicPr>
          <p:cNvPr id="92" name="Google Shape;92;p17"/>
          <p:cNvPicPr preferRelativeResize="0"/>
          <p:nvPr/>
        </p:nvPicPr>
        <p:blipFill>
          <a:blip r:embed="rId3">
            <a:alphaModFix/>
          </a:blip>
          <a:stretch>
            <a:fillRect/>
          </a:stretch>
        </p:blipFill>
        <p:spPr>
          <a:xfrm>
            <a:off x="3194325" y="3045075"/>
            <a:ext cx="1757075" cy="17031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 name="Shape 96"/>
        <p:cNvGrpSpPr/>
        <p:nvPr/>
      </p:nvGrpSpPr>
      <p:grpSpPr>
        <a:xfrm>
          <a:off x="0" y="0"/>
          <a:ext cx="0" cy="0"/>
          <a:chOff x="0" y="0"/>
          <a:chExt cx="0" cy="0"/>
        </a:xfrm>
      </p:grpSpPr>
      <p:sp>
        <p:nvSpPr>
          <p:cNvPr id="97" name="Google Shape;97;p18"/>
          <p:cNvSpPr txBox="1"/>
          <p:nvPr>
            <p:ph type="title"/>
          </p:nvPr>
        </p:nvSpPr>
        <p:spPr>
          <a:xfrm>
            <a:off x="311700" y="202800"/>
            <a:ext cx="8520600" cy="707400"/>
          </a:xfrm>
          <a:prstGeom prst="rect">
            <a:avLst/>
          </a:prstGeom>
        </p:spPr>
        <p:txBody>
          <a:bodyPr anchorCtr="0" anchor="t" bIns="91425" lIns="91425" spcFirstLastPara="1" rIns="91425" wrap="square" tIns="91425">
            <a:noAutofit/>
          </a:bodyPr>
          <a:lstStyle/>
          <a:p>
            <a:pPr indent="0" lvl="0" marL="1828800" rtl="0" algn="l">
              <a:spcBef>
                <a:spcPts val="0"/>
              </a:spcBef>
              <a:spcAft>
                <a:spcPts val="0"/>
              </a:spcAft>
              <a:buNone/>
            </a:pPr>
            <a:r>
              <a:rPr b="0" lang="en" sz="3000">
                <a:latin typeface="Georgia"/>
                <a:ea typeface="Georgia"/>
                <a:cs typeface="Georgia"/>
                <a:sym typeface="Georgia"/>
              </a:rPr>
              <a:t>Prerequisite for k8s</a:t>
            </a:r>
            <a:endParaRPr b="0" sz="3000">
              <a:latin typeface="Georgia"/>
              <a:ea typeface="Georgia"/>
              <a:cs typeface="Georgia"/>
              <a:sym typeface="Georgia"/>
            </a:endParaRPr>
          </a:p>
        </p:txBody>
      </p:sp>
      <p:sp>
        <p:nvSpPr>
          <p:cNvPr id="98" name="Google Shape;98;p18"/>
          <p:cNvSpPr txBox="1"/>
          <p:nvPr/>
        </p:nvSpPr>
        <p:spPr>
          <a:xfrm>
            <a:off x="566925" y="1152425"/>
            <a:ext cx="7846500" cy="81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666666"/>
                </a:solidFill>
                <a:latin typeface="Georgia"/>
                <a:ea typeface="Georgia"/>
                <a:cs typeface="Georgia"/>
                <a:sym typeface="Georgia"/>
              </a:rPr>
              <a:t>Although</a:t>
            </a:r>
            <a:r>
              <a:rPr lang="en">
                <a:solidFill>
                  <a:srgbClr val="666666"/>
                </a:solidFill>
                <a:latin typeface="Georgia"/>
                <a:ea typeface="Georgia"/>
                <a:cs typeface="Georgia"/>
                <a:sym typeface="Georgia"/>
              </a:rPr>
              <a:t> i will start this Kubernetes </a:t>
            </a:r>
            <a:r>
              <a:rPr lang="en">
                <a:solidFill>
                  <a:srgbClr val="666666"/>
                </a:solidFill>
                <a:latin typeface="Georgia"/>
                <a:ea typeface="Georgia"/>
                <a:cs typeface="Georgia"/>
                <a:sym typeface="Georgia"/>
              </a:rPr>
              <a:t>session</a:t>
            </a:r>
            <a:r>
              <a:rPr lang="en">
                <a:solidFill>
                  <a:srgbClr val="666666"/>
                </a:solidFill>
                <a:latin typeface="Georgia"/>
                <a:ea typeface="Georgia"/>
                <a:cs typeface="Georgia"/>
                <a:sym typeface="Georgia"/>
              </a:rPr>
              <a:t> from scratch , a prior Docker knowledge is required.</a:t>
            </a:r>
            <a:endParaRPr>
              <a:solidFill>
                <a:srgbClr val="666666"/>
              </a:solidFill>
              <a:latin typeface="Georgia"/>
              <a:ea typeface="Georgia"/>
              <a:cs typeface="Georgia"/>
              <a:sym typeface="Georgia"/>
            </a:endParaRPr>
          </a:p>
        </p:txBody>
      </p:sp>
      <p:sp>
        <p:nvSpPr>
          <p:cNvPr id="99" name="Google Shape;99;p18"/>
          <p:cNvSpPr/>
          <p:nvPr/>
        </p:nvSpPr>
        <p:spPr>
          <a:xfrm>
            <a:off x="2087575" y="2308775"/>
            <a:ext cx="1417500" cy="1296600"/>
          </a:xfrm>
          <a:prstGeom prst="roundRect">
            <a:avLst>
              <a:gd fmla="val 16667" name="adj"/>
            </a:avLst>
          </a:prstGeom>
          <a:solidFill>
            <a:srgbClr val="FFFFFF"/>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0" name="Google Shape;100;p18"/>
          <p:cNvPicPr preferRelativeResize="0"/>
          <p:nvPr/>
        </p:nvPicPr>
        <p:blipFill>
          <a:blip r:embed="rId3">
            <a:alphaModFix/>
          </a:blip>
          <a:stretch>
            <a:fillRect/>
          </a:stretch>
        </p:blipFill>
        <p:spPr>
          <a:xfrm>
            <a:off x="2352500" y="2579000"/>
            <a:ext cx="887650" cy="756150"/>
          </a:xfrm>
          <a:prstGeom prst="rect">
            <a:avLst/>
          </a:prstGeom>
          <a:noFill/>
          <a:ln>
            <a:noFill/>
          </a:ln>
        </p:spPr>
      </p:pic>
      <p:sp>
        <p:nvSpPr>
          <p:cNvPr id="101" name="Google Shape;101;p18"/>
          <p:cNvSpPr/>
          <p:nvPr/>
        </p:nvSpPr>
        <p:spPr>
          <a:xfrm>
            <a:off x="4918600" y="2308775"/>
            <a:ext cx="1417500" cy="1296600"/>
          </a:xfrm>
          <a:prstGeom prst="roundRect">
            <a:avLst>
              <a:gd fmla="val 16667" name="adj"/>
            </a:avLst>
          </a:prstGeom>
          <a:solidFill>
            <a:srgbClr val="FFFFFF"/>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2" name="Google Shape;102;p18"/>
          <p:cNvPicPr preferRelativeResize="0"/>
          <p:nvPr/>
        </p:nvPicPr>
        <p:blipFill>
          <a:blip r:embed="rId4">
            <a:alphaModFix/>
          </a:blip>
          <a:stretch>
            <a:fillRect/>
          </a:stretch>
        </p:blipFill>
        <p:spPr>
          <a:xfrm>
            <a:off x="5009550" y="2571750"/>
            <a:ext cx="1235600" cy="707400"/>
          </a:xfrm>
          <a:prstGeom prst="rect">
            <a:avLst/>
          </a:prstGeom>
          <a:noFill/>
          <a:ln>
            <a:noFill/>
          </a:ln>
        </p:spPr>
      </p:pic>
      <p:cxnSp>
        <p:nvCxnSpPr>
          <p:cNvPr id="103" name="Google Shape;103;p18"/>
          <p:cNvCxnSpPr>
            <a:stCxn id="99" idx="3"/>
            <a:endCxn id="101" idx="1"/>
          </p:cNvCxnSpPr>
          <p:nvPr/>
        </p:nvCxnSpPr>
        <p:spPr>
          <a:xfrm>
            <a:off x="3505075" y="2957075"/>
            <a:ext cx="1413600" cy="0"/>
          </a:xfrm>
          <a:prstGeom prst="straightConnector1">
            <a:avLst/>
          </a:prstGeom>
          <a:noFill/>
          <a:ln cap="flat" cmpd="sng" w="9525">
            <a:solidFill>
              <a:srgbClr val="0000FF"/>
            </a:solidFill>
            <a:prstDash val="solid"/>
            <a:round/>
            <a:headEnd len="med" w="med" type="none"/>
            <a:tailEnd len="med" w="med" type="triangle"/>
          </a:ln>
        </p:spPr>
      </p:cxnSp>
      <p:sp>
        <p:nvSpPr>
          <p:cNvPr id="104" name="Google Shape;104;p18"/>
          <p:cNvSpPr txBox="1"/>
          <p:nvPr/>
        </p:nvSpPr>
        <p:spPr>
          <a:xfrm>
            <a:off x="1652775" y="3686925"/>
            <a:ext cx="2194500" cy="32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50">
                <a:solidFill>
                  <a:srgbClr val="FF9900"/>
                </a:solidFill>
                <a:highlight>
                  <a:srgbClr val="FFFFFF"/>
                </a:highlight>
                <a:latin typeface="Georgia"/>
                <a:ea typeface="Georgia"/>
                <a:cs typeface="Georgia"/>
                <a:sym typeface="Georgia"/>
              </a:rPr>
              <a:t>Docker Certified Associate (DCA)</a:t>
            </a:r>
            <a:endParaRPr>
              <a:solidFill>
                <a:srgbClr val="FF9900"/>
              </a:solidFill>
              <a:latin typeface="Georgia"/>
              <a:ea typeface="Georgia"/>
              <a:cs typeface="Georgia"/>
              <a:sym typeface="Georgia"/>
            </a:endParaRPr>
          </a:p>
        </p:txBody>
      </p:sp>
      <p:sp>
        <p:nvSpPr>
          <p:cNvPr id="105" name="Google Shape;105;p18"/>
          <p:cNvSpPr txBox="1"/>
          <p:nvPr/>
        </p:nvSpPr>
        <p:spPr>
          <a:xfrm>
            <a:off x="4665450" y="3686925"/>
            <a:ext cx="2843400" cy="1072500"/>
          </a:xfrm>
          <a:prstGeom prst="rect">
            <a:avLst/>
          </a:prstGeom>
          <a:noFill/>
          <a:ln>
            <a:noFill/>
          </a:ln>
        </p:spPr>
        <p:txBody>
          <a:bodyPr anchorCtr="0" anchor="t" bIns="91425" lIns="91425" spcFirstLastPara="1" rIns="91425" wrap="square" tIns="91425">
            <a:noAutofit/>
          </a:bodyPr>
          <a:lstStyle/>
          <a:p>
            <a:pPr indent="0" lvl="0" marL="0" rtl="0" algn="l">
              <a:lnSpc>
                <a:spcPct val="211764"/>
              </a:lnSpc>
              <a:spcBef>
                <a:spcPts val="0"/>
              </a:spcBef>
              <a:spcAft>
                <a:spcPts val="0"/>
              </a:spcAft>
              <a:buNone/>
            </a:pPr>
            <a:r>
              <a:rPr lang="en" sz="1050">
                <a:solidFill>
                  <a:srgbClr val="FF9900"/>
                </a:solidFill>
                <a:highlight>
                  <a:srgbClr val="FFFFFF"/>
                </a:highlight>
                <a:latin typeface="Georgia"/>
                <a:ea typeface="Georgia"/>
                <a:cs typeface="Georgia"/>
                <a:sym typeface="Georgia"/>
              </a:rPr>
              <a:t>Certified Kubernetes Administrator (CKA)</a:t>
            </a:r>
            <a:endParaRPr sz="2700">
              <a:solidFill>
                <a:srgbClr val="202020"/>
              </a:solidFill>
              <a:highlight>
                <a:srgbClr val="FFFFFF"/>
              </a:highlight>
              <a:latin typeface="Roboto"/>
              <a:ea typeface="Roboto"/>
              <a:cs typeface="Roboto"/>
              <a:sym typeface="Roboto"/>
            </a:endParaRPr>
          </a:p>
          <a:p>
            <a:pPr indent="0" lvl="0" marL="0" rtl="0" algn="l">
              <a:spcBef>
                <a:spcPts val="0"/>
              </a:spcBef>
              <a:spcAft>
                <a:spcPts val="0"/>
              </a:spcAft>
              <a:buNone/>
            </a:pPr>
            <a:r>
              <a:rPr lang="en" sz="1050">
                <a:solidFill>
                  <a:srgbClr val="FF9900"/>
                </a:solidFill>
                <a:highlight>
                  <a:srgbClr val="FFFFFF"/>
                </a:highlight>
                <a:latin typeface="Georgia"/>
                <a:ea typeface="Georgia"/>
                <a:cs typeface="Georgia"/>
                <a:sym typeface="Georgia"/>
              </a:rPr>
              <a:t>This certification is scenario based exam not multi choice questions, so if you are appearing for exam then Practice is very very important.</a:t>
            </a:r>
            <a:endParaRPr sz="1050">
              <a:solidFill>
                <a:srgbClr val="FF9900"/>
              </a:solidFill>
              <a:highlight>
                <a:srgbClr val="FFFFFF"/>
              </a:highlight>
              <a:latin typeface="Georgia"/>
              <a:ea typeface="Georgia"/>
              <a:cs typeface="Georgia"/>
              <a:sym typeface="Georgia"/>
            </a:endParaRPr>
          </a:p>
          <a:p>
            <a:pPr indent="0" lvl="0" marL="0" rtl="0" algn="l">
              <a:spcBef>
                <a:spcPts val="0"/>
              </a:spcBef>
              <a:spcAft>
                <a:spcPts val="0"/>
              </a:spcAft>
              <a:buNone/>
            </a:pPr>
            <a:r>
              <a:t/>
            </a:r>
            <a:endParaRPr sz="1050">
              <a:solidFill>
                <a:srgbClr val="FF9900"/>
              </a:solidFill>
              <a:highlight>
                <a:srgbClr val="FFFFFF"/>
              </a:highlight>
              <a:latin typeface="Georgia"/>
              <a:ea typeface="Georgia"/>
              <a:cs typeface="Georgia"/>
              <a:sym typeface="Georgia"/>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 name="Shape 109"/>
        <p:cNvGrpSpPr/>
        <p:nvPr/>
      </p:nvGrpSpPr>
      <p:grpSpPr>
        <a:xfrm>
          <a:off x="0" y="0"/>
          <a:ext cx="0" cy="0"/>
          <a:chOff x="0" y="0"/>
          <a:chExt cx="0" cy="0"/>
        </a:xfrm>
      </p:grpSpPr>
      <p:sp>
        <p:nvSpPr>
          <p:cNvPr id="110" name="Google Shape;110;p19"/>
          <p:cNvSpPr txBox="1"/>
          <p:nvPr>
            <p:ph type="title"/>
          </p:nvPr>
        </p:nvSpPr>
        <p:spPr>
          <a:xfrm>
            <a:off x="311700" y="202825"/>
            <a:ext cx="8520600" cy="560100"/>
          </a:xfrm>
          <a:prstGeom prst="rect">
            <a:avLst/>
          </a:prstGeom>
        </p:spPr>
        <p:txBody>
          <a:bodyPr anchorCtr="0" anchor="t" bIns="91425" lIns="91425" spcFirstLastPara="1" rIns="91425" wrap="square" tIns="91425">
            <a:noAutofit/>
          </a:bodyPr>
          <a:lstStyle/>
          <a:p>
            <a:pPr indent="0" lvl="0" marL="2286000" rtl="0" algn="l">
              <a:spcBef>
                <a:spcPts val="0"/>
              </a:spcBef>
              <a:spcAft>
                <a:spcPts val="0"/>
              </a:spcAft>
              <a:buNone/>
            </a:pPr>
            <a:r>
              <a:rPr b="0" lang="en" sz="3000">
                <a:latin typeface="Georgia"/>
                <a:ea typeface="Georgia"/>
                <a:cs typeface="Georgia"/>
                <a:sym typeface="Georgia"/>
              </a:rPr>
              <a:t>CKA exam details</a:t>
            </a:r>
            <a:endParaRPr b="0" sz="3000">
              <a:latin typeface="Georgia"/>
              <a:ea typeface="Georgia"/>
              <a:cs typeface="Georgia"/>
              <a:sym typeface="Georgia"/>
            </a:endParaRPr>
          </a:p>
        </p:txBody>
      </p:sp>
      <p:sp>
        <p:nvSpPr>
          <p:cNvPr id="111" name="Google Shape;111;p19"/>
          <p:cNvSpPr txBox="1"/>
          <p:nvPr/>
        </p:nvSpPr>
        <p:spPr>
          <a:xfrm>
            <a:off x="566925" y="1152425"/>
            <a:ext cx="7846500" cy="81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Open Sans"/>
              <a:ea typeface="Open Sans"/>
              <a:cs typeface="Open Sans"/>
              <a:sym typeface="Open Sans"/>
            </a:endParaRPr>
          </a:p>
        </p:txBody>
      </p:sp>
      <p:sp>
        <p:nvSpPr>
          <p:cNvPr id="112" name="Google Shape;112;p19"/>
          <p:cNvSpPr txBox="1"/>
          <p:nvPr/>
        </p:nvSpPr>
        <p:spPr>
          <a:xfrm>
            <a:off x="413200" y="848375"/>
            <a:ext cx="8128800" cy="4032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rgbClr val="666666"/>
                </a:solidFill>
                <a:highlight>
                  <a:srgbClr val="FFFFFF"/>
                </a:highlight>
                <a:latin typeface="Georgia"/>
                <a:ea typeface="Georgia"/>
                <a:cs typeface="Georgia"/>
                <a:sym typeface="Georgia"/>
              </a:rPr>
              <a:t>The Certification focuses on the skills required to be a successful Kubernetes Administrator in industry today. This includes these general domains and their weights on the exam:</a:t>
            </a:r>
            <a:endParaRPr sz="1200">
              <a:solidFill>
                <a:srgbClr val="666666"/>
              </a:solidFill>
              <a:highlight>
                <a:srgbClr val="FFFFFF"/>
              </a:highlight>
              <a:latin typeface="Georgia"/>
              <a:ea typeface="Georgia"/>
              <a:cs typeface="Georgia"/>
              <a:sym typeface="Georgia"/>
            </a:endParaRPr>
          </a:p>
          <a:p>
            <a:pPr indent="0" lvl="0" marL="0" rtl="0" algn="l">
              <a:lnSpc>
                <a:spcPct val="115000"/>
              </a:lnSpc>
              <a:spcBef>
                <a:spcPts val="0"/>
              </a:spcBef>
              <a:spcAft>
                <a:spcPts val="0"/>
              </a:spcAft>
              <a:buNone/>
            </a:pPr>
            <a:r>
              <a:t/>
            </a:r>
            <a:endParaRPr sz="1200">
              <a:solidFill>
                <a:srgbClr val="666666"/>
              </a:solidFill>
              <a:highlight>
                <a:srgbClr val="FFFFFF"/>
              </a:highlight>
              <a:latin typeface="Georgia"/>
              <a:ea typeface="Georgia"/>
              <a:cs typeface="Georgia"/>
              <a:sym typeface="Georgia"/>
            </a:endParaRPr>
          </a:p>
          <a:p>
            <a:pPr indent="-304800" lvl="0" marL="749300" rtl="0" algn="l">
              <a:lnSpc>
                <a:spcPct val="115000"/>
              </a:lnSpc>
              <a:spcBef>
                <a:spcPts val="0"/>
              </a:spcBef>
              <a:spcAft>
                <a:spcPts val="0"/>
              </a:spcAft>
              <a:buClr>
                <a:srgbClr val="666666"/>
              </a:buClr>
              <a:buSzPts val="1200"/>
              <a:buFont typeface="Georgia"/>
              <a:buChar char="●"/>
            </a:pPr>
            <a:r>
              <a:rPr lang="en" sz="1200">
                <a:solidFill>
                  <a:srgbClr val="666666"/>
                </a:solidFill>
                <a:highlight>
                  <a:srgbClr val="FFFFFF"/>
                </a:highlight>
                <a:latin typeface="Georgia"/>
                <a:ea typeface="Georgia"/>
                <a:cs typeface="Georgia"/>
                <a:sym typeface="Georgia"/>
              </a:rPr>
              <a:t>Application Lifecycle Management 8%</a:t>
            </a:r>
            <a:endParaRPr sz="1200">
              <a:solidFill>
                <a:srgbClr val="666666"/>
              </a:solidFill>
              <a:highlight>
                <a:srgbClr val="FFFFFF"/>
              </a:highlight>
              <a:latin typeface="Georgia"/>
              <a:ea typeface="Georgia"/>
              <a:cs typeface="Georgia"/>
              <a:sym typeface="Georgia"/>
            </a:endParaRPr>
          </a:p>
          <a:p>
            <a:pPr indent="-304800" lvl="0" marL="749300" rtl="0" algn="l">
              <a:lnSpc>
                <a:spcPct val="115000"/>
              </a:lnSpc>
              <a:spcBef>
                <a:spcPts val="0"/>
              </a:spcBef>
              <a:spcAft>
                <a:spcPts val="0"/>
              </a:spcAft>
              <a:buClr>
                <a:srgbClr val="666666"/>
              </a:buClr>
              <a:buSzPts val="1200"/>
              <a:buFont typeface="Georgia"/>
              <a:buChar char="●"/>
            </a:pPr>
            <a:r>
              <a:rPr lang="en" sz="1200">
                <a:solidFill>
                  <a:srgbClr val="666666"/>
                </a:solidFill>
                <a:highlight>
                  <a:srgbClr val="FFFFFF"/>
                </a:highlight>
                <a:latin typeface="Georgia"/>
                <a:ea typeface="Georgia"/>
                <a:cs typeface="Georgia"/>
                <a:sym typeface="Georgia"/>
              </a:rPr>
              <a:t>Installation, Configuration &amp; Validation 12%</a:t>
            </a:r>
            <a:endParaRPr sz="1200">
              <a:solidFill>
                <a:srgbClr val="666666"/>
              </a:solidFill>
              <a:highlight>
                <a:srgbClr val="FFFFFF"/>
              </a:highlight>
              <a:latin typeface="Georgia"/>
              <a:ea typeface="Georgia"/>
              <a:cs typeface="Georgia"/>
              <a:sym typeface="Georgia"/>
            </a:endParaRPr>
          </a:p>
          <a:p>
            <a:pPr indent="-304800" lvl="0" marL="749300" rtl="0" algn="l">
              <a:lnSpc>
                <a:spcPct val="115000"/>
              </a:lnSpc>
              <a:spcBef>
                <a:spcPts val="0"/>
              </a:spcBef>
              <a:spcAft>
                <a:spcPts val="0"/>
              </a:spcAft>
              <a:buClr>
                <a:srgbClr val="666666"/>
              </a:buClr>
              <a:buSzPts val="1200"/>
              <a:buFont typeface="Georgia"/>
              <a:buChar char="●"/>
            </a:pPr>
            <a:r>
              <a:rPr lang="en" sz="1200">
                <a:solidFill>
                  <a:srgbClr val="666666"/>
                </a:solidFill>
                <a:highlight>
                  <a:srgbClr val="FFFFFF"/>
                </a:highlight>
                <a:latin typeface="Georgia"/>
                <a:ea typeface="Georgia"/>
                <a:cs typeface="Georgia"/>
                <a:sym typeface="Georgia"/>
              </a:rPr>
              <a:t>Core Concepts 19%</a:t>
            </a:r>
            <a:endParaRPr sz="1200">
              <a:solidFill>
                <a:srgbClr val="666666"/>
              </a:solidFill>
              <a:highlight>
                <a:srgbClr val="FFFFFF"/>
              </a:highlight>
              <a:latin typeface="Georgia"/>
              <a:ea typeface="Georgia"/>
              <a:cs typeface="Georgia"/>
              <a:sym typeface="Georgia"/>
            </a:endParaRPr>
          </a:p>
          <a:p>
            <a:pPr indent="-304800" lvl="0" marL="749300" rtl="0" algn="l">
              <a:lnSpc>
                <a:spcPct val="115000"/>
              </a:lnSpc>
              <a:spcBef>
                <a:spcPts val="0"/>
              </a:spcBef>
              <a:spcAft>
                <a:spcPts val="0"/>
              </a:spcAft>
              <a:buClr>
                <a:srgbClr val="666666"/>
              </a:buClr>
              <a:buSzPts val="1200"/>
              <a:buFont typeface="Georgia"/>
              <a:buChar char="●"/>
            </a:pPr>
            <a:r>
              <a:rPr lang="en" sz="1200">
                <a:solidFill>
                  <a:srgbClr val="666666"/>
                </a:solidFill>
                <a:highlight>
                  <a:srgbClr val="FFFFFF"/>
                </a:highlight>
                <a:latin typeface="Georgia"/>
                <a:ea typeface="Georgia"/>
                <a:cs typeface="Georgia"/>
                <a:sym typeface="Georgia"/>
              </a:rPr>
              <a:t>Networking 11%</a:t>
            </a:r>
            <a:endParaRPr sz="1200">
              <a:solidFill>
                <a:srgbClr val="666666"/>
              </a:solidFill>
              <a:highlight>
                <a:srgbClr val="FFFFFF"/>
              </a:highlight>
              <a:latin typeface="Georgia"/>
              <a:ea typeface="Georgia"/>
              <a:cs typeface="Georgia"/>
              <a:sym typeface="Georgia"/>
            </a:endParaRPr>
          </a:p>
          <a:p>
            <a:pPr indent="-304800" lvl="0" marL="749300" rtl="0" algn="l">
              <a:lnSpc>
                <a:spcPct val="115000"/>
              </a:lnSpc>
              <a:spcBef>
                <a:spcPts val="0"/>
              </a:spcBef>
              <a:spcAft>
                <a:spcPts val="0"/>
              </a:spcAft>
              <a:buClr>
                <a:srgbClr val="666666"/>
              </a:buClr>
              <a:buSzPts val="1200"/>
              <a:buFont typeface="Georgia"/>
              <a:buChar char="●"/>
            </a:pPr>
            <a:r>
              <a:rPr lang="en" sz="1200">
                <a:solidFill>
                  <a:srgbClr val="666666"/>
                </a:solidFill>
                <a:highlight>
                  <a:srgbClr val="FFFFFF"/>
                </a:highlight>
                <a:latin typeface="Georgia"/>
                <a:ea typeface="Georgia"/>
                <a:cs typeface="Georgia"/>
                <a:sym typeface="Georgia"/>
              </a:rPr>
              <a:t>Scheduling 5%</a:t>
            </a:r>
            <a:endParaRPr sz="1200">
              <a:solidFill>
                <a:srgbClr val="666666"/>
              </a:solidFill>
              <a:highlight>
                <a:srgbClr val="FFFFFF"/>
              </a:highlight>
              <a:latin typeface="Georgia"/>
              <a:ea typeface="Georgia"/>
              <a:cs typeface="Georgia"/>
              <a:sym typeface="Georgia"/>
            </a:endParaRPr>
          </a:p>
          <a:p>
            <a:pPr indent="-304800" lvl="0" marL="749300" rtl="0" algn="l">
              <a:lnSpc>
                <a:spcPct val="115000"/>
              </a:lnSpc>
              <a:spcBef>
                <a:spcPts val="0"/>
              </a:spcBef>
              <a:spcAft>
                <a:spcPts val="0"/>
              </a:spcAft>
              <a:buClr>
                <a:srgbClr val="666666"/>
              </a:buClr>
              <a:buSzPts val="1200"/>
              <a:buFont typeface="Georgia"/>
              <a:buChar char="●"/>
            </a:pPr>
            <a:r>
              <a:rPr lang="en" sz="1200">
                <a:solidFill>
                  <a:srgbClr val="666666"/>
                </a:solidFill>
                <a:highlight>
                  <a:srgbClr val="FFFFFF"/>
                </a:highlight>
                <a:latin typeface="Georgia"/>
                <a:ea typeface="Georgia"/>
                <a:cs typeface="Georgia"/>
                <a:sym typeface="Georgia"/>
              </a:rPr>
              <a:t>Security 12%</a:t>
            </a:r>
            <a:endParaRPr sz="1200">
              <a:solidFill>
                <a:srgbClr val="666666"/>
              </a:solidFill>
              <a:highlight>
                <a:srgbClr val="FFFFFF"/>
              </a:highlight>
              <a:latin typeface="Georgia"/>
              <a:ea typeface="Georgia"/>
              <a:cs typeface="Georgia"/>
              <a:sym typeface="Georgia"/>
            </a:endParaRPr>
          </a:p>
          <a:p>
            <a:pPr indent="-304800" lvl="0" marL="749300" rtl="0" algn="l">
              <a:lnSpc>
                <a:spcPct val="115000"/>
              </a:lnSpc>
              <a:spcBef>
                <a:spcPts val="0"/>
              </a:spcBef>
              <a:spcAft>
                <a:spcPts val="0"/>
              </a:spcAft>
              <a:buClr>
                <a:srgbClr val="666666"/>
              </a:buClr>
              <a:buSzPts val="1200"/>
              <a:buFont typeface="Georgia"/>
              <a:buChar char="●"/>
            </a:pPr>
            <a:r>
              <a:rPr lang="en" sz="1200">
                <a:solidFill>
                  <a:srgbClr val="666666"/>
                </a:solidFill>
                <a:highlight>
                  <a:srgbClr val="FFFFFF"/>
                </a:highlight>
                <a:latin typeface="Georgia"/>
                <a:ea typeface="Georgia"/>
                <a:cs typeface="Georgia"/>
                <a:sym typeface="Georgia"/>
              </a:rPr>
              <a:t>Cluster Maintenance 11%</a:t>
            </a:r>
            <a:endParaRPr sz="1200">
              <a:solidFill>
                <a:srgbClr val="666666"/>
              </a:solidFill>
              <a:highlight>
                <a:srgbClr val="FFFFFF"/>
              </a:highlight>
              <a:latin typeface="Georgia"/>
              <a:ea typeface="Georgia"/>
              <a:cs typeface="Georgia"/>
              <a:sym typeface="Georgia"/>
            </a:endParaRPr>
          </a:p>
          <a:p>
            <a:pPr indent="-304800" lvl="0" marL="749300" rtl="0" algn="l">
              <a:lnSpc>
                <a:spcPct val="115000"/>
              </a:lnSpc>
              <a:spcBef>
                <a:spcPts val="0"/>
              </a:spcBef>
              <a:spcAft>
                <a:spcPts val="0"/>
              </a:spcAft>
              <a:buClr>
                <a:srgbClr val="666666"/>
              </a:buClr>
              <a:buSzPts val="1200"/>
              <a:buFont typeface="Georgia"/>
              <a:buChar char="●"/>
            </a:pPr>
            <a:r>
              <a:rPr lang="en" sz="1200">
                <a:solidFill>
                  <a:srgbClr val="666666"/>
                </a:solidFill>
                <a:highlight>
                  <a:srgbClr val="FFFFFF"/>
                </a:highlight>
                <a:latin typeface="Georgia"/>
                <a:ea typeface="Georgia"/>
                <a:cs typeface="Georgia"/>
                <a:sym typeface="Georgia"/>
              </a:rPr>
              <a:t>Logging / Monitoring 5%</a:t>
            </a:r>
            <a:endParaRPr sz="1200">
              <a:solidFill>
                <a:srgbClr val="666666"/>
              </a:solidFill>
              <a:highlight>
                <a:srgbClr val="FFFFFF"/>
              </a:highlight>
              <a:latin typeface="Georgia"/>
              <a:ea typeface="Georgia"/>
              <a:cs typeface="Georgia"/>
              <a:sym typeface="Georgia"/>
            </a:endParaRPr>
          </a:p>
          <a:p>
            <a:pPr indent="-304800" lvl="0" marL="749300" rtl="0" algn="l">
              <a:lnSpc>
                <a:spcPct val="115000"/>
              </a:lnSpc>
              <a:spcBef>
                <a:spcPts val="0"/>
              </a:spcBef>
              <a:spcAft>
                <a:spcPts val="0"/>
              </a:spcAft>
              <a:buClr>
                <a:srgbClr val="666666"/>
              </a:buClr>
              <a:buSzPts val="1200"/>
              <a:buFont typeface="Georgia"/>
              <a:buChar char="●"/>
            </a:pPr>
            <a:r>
              <a:rPr lang="en" sz="1200">
                <a:solidFill>
                  <a:srgbClr val="666666"/>
                </a:solidFill>
                <a:highlight>
                  <a:srgbClr val="FFFFFF"/>
                </a:highlight>
                <a:latin typeface="Georgia"/>
                <a:ea typeface="Georgia"/>
                <a:cs typeface="Georgia"/>
                <a:sym typeface="Georgia"/>
              </a:rPr>
              <a:t>Storage 7%</a:t>
            </a:r>
            <a:endParaRPr sz="1200">
              <a:solidFill>
                <a:srgbClr val="666666"/>
              </a:solidFill>
              <a:highlight>
                <a:srgbClr val="FFFFFF"/>
              </a:highlight>
              <a:latin typeface="Georgia"/>
              <a:ea typeface="Georgia"/>
              <a:cs typeface="Georgia"/>
              <a:sym typeface="Georgia"/>
            </a:endParaRPr>
          </a:p>
          <a:p>
            <a:pPr indent="-304800" lvl="0" marL="749300" rtl="0" algn="l">
              <a:lnSpc>
                <a:spcPct val="115000"/>
              </a:lnSpc>
              <a:spcBef>
                <a:spcPts val="0"/>
              </a:spcBef>
              <a:spcAft>
                <a:spcPts val="0"/>
              </a:spcAft>
              <a:buClr>
                <a:srgbClr val="666666"/>
              </a:buClr>
              <a:buSzPts val="1200"/>
              <a:buFont typeface="Georgia"/>
              <a:buChar char="●"/>
            </a:pPr>
            <a:r>
              <a:rPr lang="en" sz="1200">
                <a:solidFill>
                  <a:srgbClr val="666666"/>
                </a:solidFill>
                <a:highlight>
                  <a:srgbClr val="FFFFFF"/>
                </a:highlight>
                <a:latin typeface="Georgia"/>
                <a:ea typeface="Georgia"/>
                <a:cs typeface="Georgia"/>
                <a:sym typeface="Georgia"/>
              </a:rPr>
              <a:t>Troubleshooting 10</a:t>
            </a:r>
            <a:r>
              <a:rPr lang="en" sz="1200">
                <a:solidFill>
                  <a:srgbClr val="666666"/>
                </a:solidFill>
                <a:highlight>
                  <a:srgbClr val="FFFFFF"/>
                </a:highlight>
                <a:latin typeface="Georgia"/>
                <a:ea typeface="Georgia"/>
                <a:cs typeface="Georgia"/>
                <a:sym typeface="Georgia"/>
              </a:rPr>
              <a:t>%</a:t>
            </a:r>
            <a:endParaRPr sz="1200">
              <a:solidFill>
                <a:srgbClr val="666666"/>
              </a:solidFill>
              <a:highlight>
                <a:srgbClr val="FFFFFF"/>
              </a:highlight>
              <a:latin typeface="Georgia"/>
              <a:ea typeface="Georgia"/>
              <a:cs typeface="Georgia"/>
              <a:sym typeface="Georgia"/>
            </a:endParaRPr>
          </a:p>
          <a:p>
            <a:pPr indent="0" lvl="0" marL="0" rtl="0" algn="l">
              <a:lnSpc>
                <a:spcPct val="115000"/>
              </a:lnSpc>
              <a:spcBef>
                <a:spcPts val="0"/>
              </a:spcBef>
              <a:spcAft>
                <a:spcPts val="0"/>
              </a:spcAft>
              <a:buNone/>
            </a:pPr>
            <a:r>
              <a:t/>
            </a:r>
            <a:endParaRPr sz="1200">
              <a:solidFill>
                <a:srgbClr val="202020"/>
              </a:solidFill>
              <a:highlight>
                <a:srgbClr val="FFFFFF"/>
              </a:highlight>
              <a:latin typeface="Georgia"/>
              <a:ea typeface="Georgia"/>
              <a:cs typeface="Georgia"/>
              <a:sym typeface="Georgia"/>
            </a:endParaRPr>
          </a:p>
          <a:p>
            <a:pPr indent="0" lvl="0" marL="0" rtl="0" algn="l">
              <a:lnSpc>
                <a:spcPct val="100000"/>
              </a:lnSpc>
              <a:spcBef>
                <a:spcPts val="0"/>
              </a:spcBef>
              <a:spcAft>
                <a:spcPts val="0"/>
              </a:spcAft>
              <a:buNone/>
            </a:pPr>
            <a:r>
              <a:rPr lang="en" sz="1100" u="sng">
                <a:solidFill>
                  <a:schemeClr val="hlink"/>
                </a:solidFill>
                <a:hlinkClick r:id="rId3"/>
              </a:rPr>
              <a:t>https://www.cncf.io/certification/cka/</a:t>
            </a:r>
            <a:endParaRPr sz="1200">
              <a:solidFill>
                <a:srgbClr val="202020"/>
              </a:solidFill>
              <a:highlight>
                <a:srgbClr val="FFFFFF"/>
              </a:highlight>
              <a:latin typeface="Georgia"/>
              <a:ea typeface="Georgia"/>
              <a:cs typeface="Georgia"/>
              <a:sym typeface="Georgia"/>
            </a:endParaRPr>
          </a:p>
          <a:p>
            <a:pPr indent="0" lvl="0" marL="0" rtl="0" algn="l">
              <a:lnSpc>
                <a:spcPct val="100000"/>
              </a:lnSpc>
              <a:spcBef>
                <a:spcPts val="0"/>
              </a:spcBef>
              <a:spcAft>
                <a:spcPts val="0"/>
              </a:spcAft>
              <a:buNone/>
            </a:pPr>
            <a:r>
              <a:t/>
            </a:r>
            <a:endParaRPr sz="1200">
              <a:solidFill>
                <a:srgbClr val="202020"/>
              </a:solidFill>
              <a:highlight>
                <a:srgbClr val="FFFFFF"/>
              </a:highlight>
              <a:latin typeface="Georgia"/>
              <a:ea typeface="Georgia"/>
              <a:cs typeface="Georgia"/>
              <a:sym typeface="Georgia"/>
            </a:endParaRPr>
          </a:p>
          <a:p>
            <a:pPr indent="0" lvl="0" marL="0" rtl="0" algn="l">
              <a:lnSpc>
                <a:spcPct val="100000"/>
              </a:lnSpc>
              <a:spcBef>
                <a:spcPts val="0"/>
              </a:spcBef>
              <a:spcAft>
                <a:spcPts val="0"/>
              </a:spcAft>
              <a:buNone/>
            </a:pPr>
            <a:r>
              <a:rPr lang="en" sz="1100" u="sng">
                <a:solidFill>
                  <a:schemeClr val="hlink"/>
                </a:solidFill>
                <a:hlinkClick r:id="rId4"/>
              </a:rPr>
              <a:t>https://github.com/cncf/curriculum/blob/master/CKA_Curriculum_V1.18.pdf</a:t>
            </a:r>
            <a:endParaRPr/>
          </a:p>
          <a:p>
            <a:pPr indent="0" lvl="0" marL="0" rtl="0" algn="l">
              <a:lnSpc>
                <a:spcPct val="100000"/>
              </a:lnSpc>
              <a:spcBef>
                <a:spcPts val="0"/>
              </a:spcBef>
              <a:spcAft>
                <a:spcPts val="0"/>
              </a:spcAft>
              <a:buNone/>
            </a:pPr>
            <a:r>
              <a:t/>
            </a:r>
            <a:endParaRPr/>
          </a:p>
          <a:p>
            <a:pPr indent="0" lvl="0" marL="0" rtl="0" algn="l">
              <a:lnSpc>
                <a:spcPct val="115000"/>
              </a:lnSpc>
              <a:spcBef>
                <a:spcPts val="0"/>
              </a:spcBef>
              <a:spcAft>
                <a:spcPts val="0"/>
              </a:spcAft>
              <a:buNone/>
            </a:pPr>
            <a:r>
              <a:rPr lang="en" sz="1100" u="sng">
                <a:solidFill>
                  <a:schemeClr val="hlink"/>
                </a:solidFill>
                <a:hlinkClick r:id="rId5"/>
              </a:rPr>
              <a:t>https://training.linuxfoundation.org/wp-content/uploads/2020/04/CKA-CKAD-Candidate-Handbook-v1.10.pdf</a:t>
            </a:r>
            <a:endParaRPr sz="1200">
              <a:solidFill>
                <a:srgbClr val="202020"/>
              </a:solidFill>
              <a:highlight>
                <a:srgbClr val="FFFFFF"/>
              </a:highlight>
              <a:latin typeface="Georgia"/>
              <a:ea typeface="Georgia"/>
              <a:cs typeface="Georgia"/>
              <a:sym typeface="Georgia"/>
            </a:endParaRPr>
          </a:p>
          <a:p>
            <a:pPr indent="0" lvl="0" marL="0" rtl="0" algn="l">
              <a:lnSpc>
                <a:spcPct val="115000"/>
              </a:lnSpc>
              <a:spcBef>
                <a:spcPts val="4600"/>
              </a:spcBef>
              <a:spcAft>
                <a:spcPts val="4600"/>
              </a:spcAft>
              <a:buNone/>
            </a:pPr>
            <a:r>
              <a:t/>
            </a:r>
            <a:endParaRPr sz="1200">
              <a:solidFill>
                <a:srgbClr val="202020"/>
              </a:solidFill>
              <a:highlight>
                <a:srgbClr val="FFFFFF"/>
              </a:highlight>
              <a:latin typeface="Georgia"/>
              <a:ea typeface="Georgia"/>
              <a:cs typeface="Georgia"/>
              <a:sym typeface="Georgia"/>
            </a:endParaRPr>
          </a:p>
        </p:txBody>
      </p:sp>
      <p:pic>
        <p:nvPicPr>
          <p:cNvPr id="113" name="Google Shape;113;p19"/>
          <p:cNvPicPr preferRelativeResize="0"/>
          <p:nvPr/>
        </p:nvPicPr>
        <p:blipFill>
          <a:blip r:embed="rId6">
            <a:alphaModFix/>
          </a:blip>
          <a:stretch>
            <a:fillRect/>
          </a:stretch>
        </p:blipFill>
        <p:spPr>
          <a:xfrm>
            <a:off x="5341724" y="1610650"/>
            <a:ext cx="2380902" cy="237949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7" name="Shape 117"/>
        <p:cNvGrpSpPr/>
        <p:nvPr/>
      </p:nvGrpSpPr>
      <p:grpSpPr>
        <a:xfrm>
          <a:off x="0" y="0"/>
          <a:ext cx="0" cy="0"/>
          <a:chOff x="0" y="0"/>
          <a:chExt cx="0" cy="0"/>
        </a:xfrm>
      </p:grpSpPr>
      <p:sp>
        <p:nvSpPr>
          <p:cNvPr id="118" name="Google Shape;118;p20"/>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2286000" rtl="0" algn="l">
              <a:spcBef>
                <a:spcPts val="0"/>
              </a:spcBef>
              <a:spcAft>
                <a:spcPts val="0"/>
              </a:spcAft>
              <a:buNone/>
            </a:pPr>
            <a:r>
              <a:rPr b="0" lang="en" sz="3000">
                <a:latin typeface="Georgia"/>
                <a:ea typeface="Georgia"/>
                <a:cs typeface="Georgia"/>
                <a:sym typeface="Georgia"/>
              </a:rPr>
              <a:t>My Lab Codes</a:t>
            </a:r>
            <a:endParaRPr b="0" sz="3000">
              <a:latin typeface="Georgia"/>
              <a:ea typeface="Georgia"/>
              <a:cs typeface="Georgia"/>
              <a:sym typeface="Georgia"/>
            </a:endParaRPr>
          </a:p>
        </p:txBody>
      </p:sp>
      <p:sp>
        <p:nvSpPr>
          <p:cNvPr id="119" name="Google Shape;119;p20"/>
          <p:cNvSpPr txBox="1"/>
          <p:nvPr/>
        </p:nvSpPr>
        <p:spPr>
          <a:xfrm>
            <a:off x="566925" y="1152425"/>
            <a:ext cx="7846500" cy="228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666666"/>
                </a:solidFill>
                <a:highlight>
                  <a:srgbClr val="FFFFFF"/>
                </a:highlight>
                <a:latin typeface="Georgia"/>
                <a:ea typeface="Georgia"/>
                <a:cs typeface="Georgia"/>
                <a:sym typeface="Georgia"/>
              </a:rPr>
              <a:t>My workspace:</a:t>
            </a:r>
            <a:endParaRPr sz="1600">
              <a:solidFill>
                <a:srgbClr val="666666"/>
              </a:solidFill>
              <a:latin typeface="Georgia"/>
              <a:ea typeface="Georgia"/>
              <a:cs typeface="Georgia"/>
              <a:sym typeface="Georgia"/>
            </a:endParaRPr>
          </a:p>
          <a:p>
            <a:pPr indent="0" lvl="0" marL="0" rtl="0" algn="l">
              <a:spcBef>
                <a:spcPts val="0"/>
              </a:spcBef>
              <a:spcAft>
                <a:spcPts val="0"/>
              </a:spcAft>
              <a:buNone/>
            </a:pPr>
            <a:r>
              <a:t/>
            </a:r>
            <a:endParaRPr/>
          </a:p>
          <a:p>
            <a:pPr indent="0" lvl="0" marL="0" rtl="0" algn="l">
              <a:spcBef>
                <a:spcPts val="0"/>
              </a:spcBef>
              <a:spcAft>
                <a:spcPts val="0"/>
              </a:spcAft>
              <a:buNone/>
            </a:pPr>
            <a:r>
              <a:rPr lang="en" sz="1100" u="sng">
                <a:solidFill>
                  <a:schemeClr val="hlink"/>
                </a:solidFill>
                <a:hlinkClick r:id="rId3"/>
              </a:rPr>
              <a:t>https://github.com/shivamjhalabfiles/kubernetes-lab</a:t>
            </a:r>
            <a:endParaRPr sz="1100"/>
          </a:p>
          <a:p>
            <a:pPr indent="0" lvl="0" marL="0" rtl="0" algn="l">
              <a:spcBef>
                <a:spcPts val="0"/>
              </a:spcBef>
              <a:spcAft>
                <a:spcPts val="0"/>
              </a:spcAft>
              <a:buNone/>
            </a:pPr>
            <a:r>
              <a:t/>
            </a:r>
            <a:endParaRPr sz="11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3" name="Shape 123"/>
        <p:cNvGrpSpPr/>
        <p:nvPr/>
      </p:nvGrpSpPr>
      <p:grpSpPr>
        <a:xfrm>
          <a:off x="0" y="0"/>
          <a:ext cx="0" cy="0"/>
          <a:chOff x="0" y="0"/>
          <a:chExt cx="0" cy="0"/>
        </a:xfrm>
      </p:grpSpPr>
      <p:sp>
        <p:nvSpPr>
          <p:cNvPr id="124" name="Google Shape;124;p21"/>
          <p:cNvSpPr txBox="1"/>
          <p:nvPr>
            <p:ph type="title"/>
          </p:nvPr>
        </p:nvSpPr>
        <p:spPr>
          <a:xfrm>
            <a:off x="383300" y="427875"/>
            <a:ext cx="8227800" cy="1916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b="0">
              <a:latin typeface="Georgia"/>
              <a:ea typeface="Georgia"/>
              <a:cs typeface="Georgia"/>
              <a:sym typeface="Georgia"/>
            </a:endParaRPr>
          </a:p>
          <a:p>
            <a:pPr indent="0" lvl="0" marL="0" rtl="0" algn="ctr">
              <a:spcBef>
                <a:spcPts val="0"/>
              </a:spcBef>
              <a:spcAft>
                <a:spcPts val="0"/>
              </a:spcAft>
              <a:buNone/>
            </a:pPr>
            <a:r>
              <a:t/>
            </a:r>
            <a:endParaRPr b="0">
              <a:latin typeface="Georgia"/>
              <a:ea typeface="Georgia"/>
              <a:cs typeface="Georgia"/>
              <a:sym typeface="Georgia"/>
            </a:endParaRPr>
          </a:p>
          <a:p>
            <a:pPr indent="0" lvl="0" marL="0" rtl="0" algn="ctr">
              <a:spcBef>
                <a:spcPts val="0"/>
              </a:spcBef>
              <a:spcAft>
                <a:spcPts val="0"/>
              </a:spcAft>
              <a:buNone/>
            </a:pPr>
            <a:r>
              <a:t/>
            </a:r>
            <a:endParaRPr b="0">
              <a:latin typeface="Georgia"/>
              <a:ea typeface="Georgia"/>
              <a:cs typeface="Georgia"/>
              <a:sym typeface="Georgia"/>
            </a:endParaRPr>
          </a:p>
          <a:p>
            <a:pPr indent="0" lvl="0" marL="1371600" rtl="0" algn="l">
              <a:spcBef>
                <a:spcPts val="0"/>
              </a:spcBef>
              <a:spcAft>
                <a:spcPts val="0"/>
              </a:spcAft>
              <a:buNone/>
            </a:pPr>
            <a:r>
              <a:rPr b="0" lang="en" sz="3000">
                <a:latin typeface="Georgia"/>
                <a:ea typeface="Georgia"/>
                <a:cs typeface="Georgia"/>
                <a:sym typeface="Georgia"/>
              </a:rPr>
              <a:t>Kubernetes Introduction</a:t>
            </a:r>
            <a:endParaRPr b="0">
              <a:solidFill>
                <a:srgbClr val="434343"/>
              </a:solidFill>
              <a:latin typeface="Georgia"/>
              <a:ea typeface="Georgia"/>
              <a:cs typeface="Georgia"/>
              <a:sym typeface="Georgia"/>
            </a:endParaRPr>
          </a:p>
          <a:p>
            <a:pPr indent="0" lvl="0" marL="0" rtl="0" algn="ctr">
              <a:spcBef>
                <a:spcPts val="0"/>
              </a:spcBef>
              <a:spcAft>
                <a:spcPts val="0"/>
              </a:spcAft>
              <a:buNone/>
            </a:pPr>
            <a:r>
              <a:t/>
            </a:r>
            <a:endParaRPr b="0">
              <a:latin typeface="Georgia"/>
              <a:ea typeface="Georgia"/>
              <a:cs typeface="Georgia"/>
              <a:sym typeface="Georgia"/>
            </a:endParaRPr>
          </a:p>
          <a:p>
            <a:pPr indent="0" lvl="0" marL="0" rtl="0" algn="l">
              <a:lnSpc>
                <a:spcPct val="115000"/>
              </a:lnSpc>
              <a:spcBef>
                <a:spcPts val="0"/>
              </a:spcBef>
              <a:spcAft>
                <a:spcPts val="0"/>
              </a:spcAft>
              <a:buNone/>
            </a:pPr>
            <a:r>
              <a:rPr b="0" lang="en" sz="900">
                <a:solidFill>
                  <a:srgbClr val="000000"/>
                </a:solidFill>
                <a:latin typeface="Arial"/>
                <a:ea typeface="Arial"/>
                <a:cs typeface="Arial"/>
                <a:sym typeface="Arial"/>
              </a:rPr>
              <a:t>                                                                              </a:t>
            </a:r>
            <a:endParaRPr b="0" sz="900">
              <a:solidFill>
                <a:srgbClr val="000000"/>
              </a:solidFill>
              <a:latin typeface="Arial"/>
              <a:ea typeface="Arial"/>
              <a:cs typeface="Arial"/>
              <a:sym typeface="Arial"/>
            </a:endParaRPr>
          </a:p>
          <a:p>
            <a:pPr indent="0" lvl="0" marL="0" rtl="0" algn="l">
              <a:lnSpc>
                <a:spcPct val="115000"/>
              </a:lnSpc>
              <a:spcBef>
                <a:spcPts val="0"/>
              </a:spcBef>
              <a:spcAft>
                <a:spcPts val="0"/>
              </a:spcAft>
              <a:buNone/>
            </a:pPr>
            <a:r>
              <a:rPr b="0" lang="en" sz="900">
                <a:solidFill>
                  <a:srgbClr val="000000"/>
                </a:solidFill>
                <a:latin typeface="Arial"/>
                <a:ea typeface="Arial"/>
                <a:cs typeface="Arial"/>
                <a:sym typeface="Arial"/>
              </a:rPr>
              <a:t>       </a:t>
            </a:r>
            <a:endParaRPr b="0" sz="900">
              <a:solidFill>
                <a:srgbClr val="000000"/>
              </a:solidFill>
              <a:latin typeface="Arial"/>
              <a:ea typeface="Arial"/>
              <a:cs typeface="Arial"/>
              <a:sym typeface="Arial"/>
            </a:endParaRPr>
          </a:p>
          <a:p>
            <a:pPr indent="0" lvl="0" marL="0" rtl="0" algn="l">
              <a:lnSpc>
                <a:spcPct val="115000"/>
              </a:lnSpc>
              <a:spcBef>
                <a:spcPts val="0"/>
              </a:spcBef>
              <a:spcAft>
                <a:spcPts val="0"/>
              </a:spcAft>
              <a:buNone/>
            </a:pPr>
            <a:r>
              <a:rPr b="0" lang="en" sz="900">
                <a:solidFill>
                  <a:srgbClr val="000000"/>
                </a:solidFill>
                <a:latin typeface="Arial"/>
                <a:ea typeface="Arial"/>
                <a:cs typeface="Arial"/>
                <a:sym typeface="Arial"/>
              </a:rPr>
              <a:t>                     </a:t>
            </a:r>
            <a:endParaRPr b="0" sz="2100">
              <a:solidFill>
                <a:srgbClr val="F6B26B"/>
              </a:solidFill>
              <a:latin typeface="Georgia"/>
              <a:ea typeface="Georgia"/>
              <a:cs typeface="Georgia"/>
              <a:sym typeface="Georgia"/>
            </a:endParaRPr>
          </a:p>
          <a:p>
            <a:pPr indent="0" lvl="0" marL="0" rtl="0" algn="ctr">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ropic">
  <a:themeElements>
    <a:clrScheme name="Tropic">
      <a:dk1>
        <a:srgbClr val="A1E8D9"/>
      </a:dk1>
      <a:lt1>
        <a:srgbClr val="FFFFFF"/>
      </a:lt1>
      <a:dk2>
        <a:srgbClr val="695D46"/>
      </a:dk2>
      <a:lt2>
        <a:srgbClr val="B3A77D"/>
      </a:lt2>
      <a:accent1>
        <a:srgbClr val="EF6C00"/>
      </a:accent1>
      <a:accent2>
        <a:srgbClr val="009668"/>
      </a:accent2>
      <a:accent3>
        <a:srgbClr val="4DB6AC"/>
      </a:accent3>
      <a:accent4>
        <a:srgbClr val="FF9800"/>
      </a:accent4>
      <a:accent5>
        <a:srgbClr val="CE93D8"/>
      </a:accent5>
      <a:accent6>
        <a:srgbClr val="EEFF41"/>
      </a:accent6>
      <a:hlink>
        <a:srgbClr val="CE93D8"/>
      </a:hlink>
      <a:folHlink>
        <a:srgbClr val="CE93D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